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7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57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C178-D133-4844-A64F-8F086AF7D2BF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D881-7837-40DE-8864-75179AA741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Maisons berbères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 fond de l’oued les arbres fruitiers se côtoient avec le dattier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Limite entre nord et sud: Batna/ Biskra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sites romains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</a:t>
            </a:r>
            <a:r>
              <a:rPr lang="fr-FR" baseline="0" dirty="0" smtClean="0"/>
              <a:t> activités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 créneaux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…..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 potentiel </a:t>
            </a:r>
            <a:r>
              <a:rPr lang="fr-FR" dirty="0" err="1" smtClean="0"/>
              <a:t>tourisque</a:t>
            </a:r>
            <a:r>
              <a:rPr lang="fr-FR" dirty="0" smtClean="0"/>
              <a:t>, nous allons le transmettre par différentes photos: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.Vaste monument  préromain subsistant au Maghreb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D881-7837-40DE-8864-75179AA741C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F75F-53FC-4983-945B-042E1C9D503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A0CD-3853-410A-9CEB-2B7C231ED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s://encrypted-tbn0.gstatic.com/images?q=tbn:ANd9GcRmKET7FsgZvzTShHPoOLf_yHnPMr_yRqIthiNzOKFkDyUCCb0JoPi_I_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2.gstatic.com/images?q=tbn:ANd9GcR7ROL3YdDiVFUcaGFLwmU083DU0KnpvxkOxkBYOEfEEGv4lWVOaEB8Nfs" TargetMode="External"/><Relationship Id="rId5" Type="http://schemas.openxmlformats.org/officeDocument/2006/relationships/image" Target="../media/image3.jpeg"/><Relationship Id="rId4" Type="http://schemas.openxmlformats.org/officeDocument/2006/relationships/image" Target="https://encrypted-tbn1.gstatic.com/images?q=tbn:ANd9GcQK2w23Bv12kuYzdRRsh8iBW36Ee9s9AHc4dJdhaFXXuPLyHvHCDn-RQks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keflaarous/keflaarous/Batna.jpg?attredirects=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https://encrypted-tbn1.gstatic.com/images?q=tbn:ANd9GcQK2w23Bv12kuYzdRRsh8iBW36Ee9s9AHc4dJdhaFXXuPLyHvHCDn-RQks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58182" y="0"/>
            <a:ext cx="785818" cy="814393"/>
          </a:xfrm>
          <a:prstGeom prst="rect">
            <a:avLst/>
          </a:prstGeom>
          <a:noFill/>
        </p:spPr>
      </p:pic>
      <p:pic>
        <p:nvPicPr>
          <p:cNvPr id="13314" name="Picture 2" descr="https://encrypted-tbn2.gstatic.com/images?q=tbn:ANd9GcR7ROL3YdDiVFUcaGFLwmU083DU0KnpvxkOxkBYOEfEEGv4lWVOaEB8Nfs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000892" y="0"/>
            <a:ext cx="785818" cy="785818"/>
          </a:xfrm>
          <a:prstGeom prst="rect">
            <a:avLst/>
          </a:prstGeom>
          <a:noFill/>
        </p:spPr>
      </p:pic>
      <p:pic>
        <p:nvPicPr>
          <p:cNvPr id="13313" name="Picture 1" descr="https://encrypted-tbn0.gstatic.com/images?q=tbn:ANd9GcRmKET7FsgZvzTShHPoOLf_yHnPMr_yRqIthiNzOKFkDyUCCb0JoPi_I_0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428728" y="857232"/>
            <a:ext cx="719136" cy="719136"/>
          </a:xfrm>
          <a:prstGeom prst="rect">
            <a:avLst/>
          </a:prstGeom>
          <a:noFill/>
        </p:spPr>
      </p:pic>
      <p:pic>
        <p:nvPicPr>
          <p:cNvPr id="13316" name="Image 2" descr="Dessin2-Model2 cop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57232"/>
            <a:ext cx="1071570" cy="858587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57150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MINISTERE DE L'ENSEIGNEMENT SUPERIEUR ET DE LA RECHERCHE SCIENTIFIQUE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DIRECTION GENREALE DE LA RECHERCHE SCIENTIFIQUE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,BoldItalic"/>
              </a:rPr>
              <a:t>Université des Frères </a:t>
            </a:r>
            <a:r>
              <a:rPr kumimoji="0" lang="fr-F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,BoldItalic"/>
              </a:rPr>
              <a:t>Mentouri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,BoldItalic"/>
              </a:rPr>
              <a:t> de Constantine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Faculté des Sciences de la Terre, de la Géographie et de l’Aménagement du Territoire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Avec</a:t>
            </a: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924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-214346" y="3643314"/>
            <a:ext cx="94227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                              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 TOURISME, URBANISME ET VILLE EN PERSPECTIVE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»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185736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Séminaire international du 03 au 05 Octobre 2015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2214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14356"/>
            <a:ext cx="4477312" cy="33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 descr="F:\DSC013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663964"/>
            <a:ext cx="4257675" cy="31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429132"/>
            <a:ext cx="2108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Belezma a été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constitué en parc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National.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5074" y="4071942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Par le col de Telmet qui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culmine à 1748, on accède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à la plus grande cédraie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d’Algérie (8.000 ha).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571604" y="5500702"/>
            <a:ext cx="592935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500166" y="4429132"/>
            <a:ext cx="607223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E:\DCIM\101MSDCF\DSC013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81522" cy="371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F:\madghassen\DSC00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728" y="450057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Medracen: Mausolée numide situé sur un col surbaissé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5572140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Vaste monument  préromain subsistant au Maghreb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Socle circulaire de 58m et 18,50mde haut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000100" y="714356"/>
            <a:ext cx="707236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F:\Ghoufi souvenir\DSCN6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3577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10" y="142852"/>
            <a:ext cx="760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Les balcons de Ghoufi – Arris - Batna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9" descr="F:\Ghoufi souvenir\DSCN6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44291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00100" y="714356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 balcon on le voit d’en bas. A Ghoufi, on l’observe d’en haut !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ghoufi\Payasage a ghoufi\DSC00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250429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ghoufi\Payasage a ghoufi\DSC0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310060" cy="3232545"/>
          </a:xfrm>
          <a:prstGeom prst="rect">
            <a:avLst/>
          </a:prstGeom>
          <a:noFill/>
        </p:spPr>
      </p:pic>
      <p:pic>
        <p:nvPicPr>
          <p:cNvPr id="2051" name="Picture 3" descr="F:\ghoufi\Payasage a ghoufi\DSC0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Ghoufi souvenir\DSCN6033 - Co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F:\Ghoufi souvenir\DSCN6038 - Cop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42148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:\4 Octobre\DSC0066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52"/>
            <a:ext cx="4214842" cy="298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57884" y="4000504"/>
            <a:ext cx="214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 hôtel – Le transat</a:t>
            </a:r>
            <a:endParaRPr lang="fr-FR" dirty="0"/>
          </a:p>
        </p:txBody>
      </p:sp>
      <p:pic>
        <p:nvPicPr>
          <p:cNvPr id="9" name="Image 8" descr="F:\ghoufi\Payasage a ghoufi\DSC005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357562"/>
            <a:ext cx="4487180" cy="327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1538" y="3643314"/>
            <a:ext cx="261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 habitat intégré au site.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720" y="285728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Mosquée de Sidi Ahmed </a:t>
            </a:r>
            <a:r>
              <a:rPr lang="fr-FR" dirty="0" err="1" smtClean="0"/>
              <a:t>Oussadek</a:t>
            </a:r>
            <a:r>
              <a:rPr lang="fr-FR" dirty="0" smtClean="0"/>
              <a:t> Abdi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29124" y="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Taqliath</a:t>
            </a:r>
            <a:r>
              <a:rPr lang="fr-FR" dirty="0" smtClean="0"/>
              <a:t> (immenses habitations communautaires pour le stockage des aliments), 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DSC018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F:\DSC01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31482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Ghoufi souvenir\DSCN6039 - Copi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5793"/>
            <a:ext cx="4214842" cy="32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F:\chélia,arris\DSC016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4214842" cy="31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14744" y="1428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Arris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71934" y="3571876"/>
            <a:ext cx="155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Visite à Ghoufi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Ghoufi souvenir\DSCN60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4143404" cy="30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F:\ghoufi\Payasage a ghoufi\DSC00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40576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F:\ghoufi\Payasage a ghoufi\DSC006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6" y="3628237"/>
            <a:ext cx="4305300" cy="322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dossier ghoufi\DSC014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643314"/>
            <a:ext cx="42148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0" y="0"/>
            <a:ext cx="161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Vues de Ghoufi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000232" y="3571876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Au fond de l’oued les arbres fruitiers se côtoient avec le dattier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DSC01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715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14612" y="4857760"/>
            <a:ext cx="393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Limite entre nord et sud: Batna/ Biskra</a:t>
            </a:r>
            <a:endParaRPr lang="fr-F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:\DCIM\101MSDCF\DSC013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29098"/>
            <a:ext cx="3643338" cy="26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F:\2010-240 cop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714356"/>
            <a:ext cx="5760720" cy="32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14678" y="214290"/>
            <a:ext cx="3189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sites romains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 descr="E:\DCIM\101MSDCF\DSC013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3500462" cy="2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1472" y="4214818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 décumanus (est-ouest)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715008" y="4286256"/>
            <a:ext cx="207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 cardo (nord-sud)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714744" y="3857628"/>
            <a:ext cx="168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Vue sur Timgad 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:\2010-220 cop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28860" y="5072074"/>
            <a:ext cx="321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théâtre  de  Timgad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chélia,arris\DSC016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85728"/>
            <a:ext cx="34771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 SAIDI Tahar</a:t>
            </a:r>
            <a:endParaRPr kumimoji="0" lang="fr-FR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Enseignant  -  architecte-urbaniste </a:t>
            </a:r>
            <a:endParaRPr kumimoji="0" lang="fr-FR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partement d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architecture </a:t>
            </a:r>
            <a:endParaRPr kumimoji="0" lang="fr-FR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Laboratoire environnement, ville et enfant.</a:t>
            </a:r>
            <a:endParaRPr kumimoji="0" lang="fr-FR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Hadj-</a:t>
            </a:r>
            <a:r>
              <a:rPr kumimoji="0" lang="fr-FR" sz="1400" b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Lakhdar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Batna-Alg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rie.</a:t>
            </a:r>
            <a:endParaRPr kumimoji="0" lang="fr-FR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496"/>
            <a:ext cx="294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Intitulé de la communication:</a:t>
            </a:r>
            <a:endParaRPr lang="fr-FR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71470" y="3857628"/>
            <a:ext cx="9225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potentiel touristique indéniable dans la région de Batna</a:t>
            </a:r>
            <a:endParaRPr kumimoji="0" lang="fr-FR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6072206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fr-FR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saidit_56@yahoo.fr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:\DCIM\101MSDCF\DSC013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C:\Users\k\AppData\Local\Microsoft\Windows\Temporary Internet Files\Content.Word\zana 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429000"/>
            <a:ext cx="50720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43174" y="285728"/>
            <a:ext cx="35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Praetorum de Lambaesis (Lambèse)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43240" y="6072206"/>
            <a:ext cx="26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Veteranorum</a:t>
            </a:r>
            <a:r>
              <a:rPr lang="en-US" dirty="0" smtClean="0"/>
              <a:t> - </a:t>
            </a:r>
            <a:r>
              <a:rPr lang="en-US" dirty="0" err="1" smtClean="0"/>
              <a:t>Zana</a:t>
            </a:r>
            <a:r>
              <a:rPr lang="en-US" dirty="0" smtClean="0"/>
              <a:t> 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357554" y="857232"/>
            <a:ext cx="235745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tout état de cause, la mise en place d’une stratégie de développement du tourisme s’avère nécessaire tout en bâtissons un socle reposant essentiellement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’intervention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pérenne des pouvoirs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publics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esponsabilisation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acteurs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professionnels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’éducation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touristes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’implication des populations locales qui sont la pièce angulaire de tout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développement du tourisme.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857232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85720" y="321468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28596" y="500063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00034" y="442913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28596" y="385762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sites.google.com/site/keflaarous/_/rsrc/1281260493607/keflaarous/Batna.jpg?height=222&amp;width=32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357298"/>
            <a:ext cx="6143668" cy="36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57620" y="5143512"/>
            <a:ext cx="1896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Merci </a:t>
            </a:r>
            <a:endParaRPr lang="fr-F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6215074" y="5072074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7358082" y="4071942"/>
            <a:ext cx="12858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572132" y="4071942"/>
            <a:ext cx="114300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786446" y="2714620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0" y="2357430"/>
            <a:ext cx="25717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785794"/>
            <a:ext cx="442915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42844" y="785794"/>
            <a:ext cx="19287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2844" y="857232"/>
            <a:ext cx="1928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tourisme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143108" y="1071546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28992" y="785794"/>
            <a:ext cx="4429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véritable vecteur de développement économique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428868"/>
            <a:ext cx="208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recettes générées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2910" y="2928934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emplois crées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14282" y="2571744"/>
            <a:ext cx="285752" cy="1428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57158" y="3071810"/>
            <a:ext cx="285752" cy="1428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en angle 15"/>
          <p:cNvCxnSpPr/>
          <p:nvPr/>
        </p:nvCxnSpPr>
        <p:spPr>
          <a:xfrm rot="10800000" flipV="1">
            <a:off x="2500298" y="1785926"/>
            <a:ext cx="1143008" cy="92869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rot="16200000" flipH="1">
            <a:off x="6679421" y="2107397"/>
            <a:ext cx="857256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57884" y="278605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les effets induits sur   les activités périphériques </a:t>
            </a:r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5572132" y="407194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Artisanat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en angle 42"/>
          <p:cNvCxnSpPr/>
          <p:nvPr/>
        </p:nvCxnSpPr>
        <p:spPr>
          <a:xfrm rot="5400000">
            <a:off x="6107917" y="3679033"/>
            <a:ext cx="285752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358082" y="4071942"/>
            <a:ext cx="12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Commerce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onnecteur en angle 46"/>
          <p:cNvCxnSpPr/>
          <p:nvPr/>
        </p:nvCxnSpPr>
        <p:spPr>
          <a:xfrm rot="16200000" flipH="1">
            <a:off x="7572396" y="3786190"/>
            <a:ext cx="428628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86512" y="5214950"/>
            <a:ext cx="187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Autres activités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cteur en angle 27"/>
          <p:cNvCxnSpPr/>
          <p:nvPr/>
        </p:nvCxnSpPr>
        <p:spPr>
          <a:xfrm rot="5400000">
            <a:off x="6393669" y="4321975"/>
            <a:ext cx="1428760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à coins arrondis 85"/>
          <p:cNvSpPr/>
          <p:nvPr/>
        </p:nvSpPr>
        <p:spPr>
          <a:xfrm>
            <a:off x="928662" y="142852"/>
            <a:ext cx="764386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3786182" y="1857364"/>
            <a:ext cx="1285884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714612" y="2928934"/>
            <a:ext cx="414340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28662" y="21429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Tourisme international a bouclé le 1 milliard de touristes  cette année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8053" y="3244334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Destinations touristiques mondiales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en arc 6"/>
          <p:cNvCxnSpPr/>
          <p:nvPr/>
        </p:nvCxnSpPr>
        <p:spPr>
          <a:xfrm rot="16200000" flipV="1">
            <a:off x="4250529" y="2607463"/>
            <a:ext cx="571504" cy="714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/>
          <p:cNvCxnSpPr>
            <a:endCxn id="17" idx="2"/>
          </p:cNvCxnSpPr>
          <p:nvPr/>
        </p:nvCxnSpPr>
        <p:spPr>
          <a:xfrm rot="5400000" flipH="1" flipV="1">
            <a:off x="5615789" y="2540230"/>
            <a:ext cx="416494" cy="3609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 flipV="1">
            <a:off x="6786578" y="3143248"/>
            <a:ext cx="428628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>
            <a:stCxn id="5" idx="7"/>
            <a:endCxn id="21" idx="1"/>
          </p:cNvCxnSpPr>
          <p:nvPr/>
        </p:nvCxnSpPr>
        <p:spPr>
          <a:xfrm rot="5400000" flipH="1" flipV="1">
            <a:off x="6354177" y="2510585"/>
            <a:ext cx="472328" cy="67822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 rot="5400000">
            <a:off x="3821901" y="4250537"/>
            <a:ext cx="642942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6200000" flipH="1">
            <a:off x="4250529" y="4464851"/>
            <a:ext cx="999338" cy="706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86182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France 84 M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72066" y="2143116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Etats-Unis 66,7 M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929454" y="24288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Espagne 58,7 M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215206" y="292893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Chine 57,7 M</a:t>
            </a:r>
            <a:endParaRPr lang="fr-FR" b="1" dirty="0"/>
          </a:p>
        </p:txBody>
      </p:sp>
      <p:cxnSp>
        <p:nvCxnSpPr>
          <p:cNvPr id="24" name="Connecteur en arc 23"/>
          <p:cNvCxnSpPr/>
          <p:nvPr/>
        </p:nvCxnSpPr>
        <p:spPr>
          <a:xfrm rot="10800000" flipV="1">
            <a:off x="1714480" y="3714752"/>
            <a:ext cx="1428760" cy="6429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endCxn id="73" idx="3"/>
          </p:cNvCxnSpPr>
          <p:nvPr/>
        </p:nvCxnSpPr>
        <p:spPr>
          <a:xfrm rot="10800000" flipV="1">
            <a:off x="1863836" y="3357562"/>
            <a:ext cx="922214" cy="417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 rot="16200000" flipH="1">
            <a:off x="5143504" y="4143380"/>
            <a:ext cx="714380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endCxn id="37" idx="1"/>
          </p:cNvCxnSpPr>
          <p:nvPr/>
        </p:nvCxnSpPr>
        <p:spPr>
          <a:xfrm>
            <a:off x="6643702" y="3643314"/>
            <a:ext cx="857256" cy="3275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5" idx="5"/>
          </p:cNvCxnSpPr>
          <p:nvPr/>
        </p:nvCxnSpPr>
        <p:spPr>
          <a:xfrm rot="16200000" flipH="1">
            <a:off x="6261844" y="3832960"/>
            <a:ext cx="371242" cy="39247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>
            <a:stCxn id="3" idx="1"/>
            <a:endCxn id="66" idx="3"/>
          </p:cNvCxnSpPr>
          <p:nvPr/>
        </p:nvCxnSpPr>
        <p:spPr>
          <a:xfrm rot="10800000" flipV="1">
            <a:off x="2239589" y="3444388"/>
            <a:ext cx="558465" cy="3835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>
            <a:stCxn id="5" idx="3"/>
          </p:cNvCxnSpPr>
          <p:nvPr/>
        </p:nvCxnSpPr>
        <p:spPr>
          <a:xfrm rot="5400000">
            <a:off x="2903823" y="3868679"/>
            <a:ext cx="442680" cy="3924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500958" y="3786190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Italie 46,1 M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500826" y="4214818"/>
            <a:ext cx="16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Turquie 35,6 M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286380" y="4643446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Royaume-Uni 29,2 M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3857620" y="5000636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Allemagne 28,4 M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928926" y="464344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Malaisie 24,1 M</a:t>
            </a:r>
            <a:endParaRPr lang="fr-FR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2071670" y="421481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Autriche 23 M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285720" y="41433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Russie 22,6 M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285720" y="3643314"/>
            <a:ext cx="195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Hong-Kong 22,3 M</a:t>
            </a:r>
            <a:endParaRPr lang="fr-FR" b="1" dirty="0"/>
          </a:p>
        </p:txBody>
      </p:sp>
      <p:cxnSp>
        <p:nvCxnSpPr>
          <p:cNvPr id="68" name="Connecteur en arc 67"/>
          <p:cNvCxnSpPr/>
          <p:nvPr/>
        </p:nvCxnSpPr>
        <p:spPr>
          <a:xfrm rot="10800000">
            <a:off x="2285984" y="2357430"/>
            <a:ext cx="1214446" cy="6429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214282" y="3214686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Ukraine 21,4 M</a:t>
            </a:r>
            <a:endParaRPr lang="fr-FR" b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428596" y="2857496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Thaïlande 19,00 M</a:t>
            </a:r>
            <a:endParaRPr lang="fr-FR" b="1" dirty="0"/>
          </a:p>
        </p:txBody>
      </p:sp>
      <p:cxnSp>
        <p:nvCxnSpPr>
          <p:cNvPr id="81" name="Connecteur en arc 80"/>
          <p:cNvCxnSpPr>
            <a:endCxn id="78" idx="3"/>
          </p:cNvCxnSpPr>
          <p:nvPr/>
        </p:nvCxnSpPr>
        <p:spPr>
          <a:xfrm rot="10800000">
            <a:off x="2387788" y="3042162"/>
            <a:ext cx="764977" cy="2534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14348" y="2214554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Canada 18,2 M</a:t>
            </a:r>
            <a:endParaRPr lang="fr-FR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5572132" y="5929330"/>
            <a:ext cx="185738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214678" y="5429264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500166" y="4857760"/>
            <a:ext cx="121444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928662" y="2928934"/>
            <a:ext cx="800105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143240" y="1928802"/>
            <a:ext cx="392909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786446" y="642918"/>
            <a:ext cx="32147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214282" y="428604"/>
            <a:ext cx="428628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4282" y="3571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développement de l’Algérie repose essentiellement sur la ressource des        hydrocarbures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714356"/>
            <a:ext cx="3216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marché est très fluctuant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4929190" y="857232"/>
            <a:ext cx="285752" cy="714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43240" y="2000240"/>
            <a:ext cx="4020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devenir de l’économie algérienne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9190" y="1428736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0" dirty="0" smtClean="0"/>
              <a:t>?</a:t>
            </a:r>
          </a:p>
        </p:txBody>
      </p:sp>
      <p:sp>
        <p:nvSpPr>
          <p:cNvPr id="11" name="Flèche droite 10"/>
          <p:cNvSpPr/>
          <p:nvPr/>
        </p:nvSpPr>
        <p:spPr>
          <a:xfrm rot="5400000">
            <a:off x="4750595" y="2321711"/>
            <a:ext cx="428628" cy="785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28662" y="2857496"/>
            <a:ext cx="800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Recourir à des voies et moyens pour parvenir à un développement stable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0166" y="4857760"/>
            <a:ext cx="12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Tourisme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>
            <a:off x="785786" y="4286256"/>
            <a:ext cx="642942" cy="928694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678" y="5500702"/>
            <a:ext cx="1460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Agriculture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courbée vers le bas 16"/>
          <p:cNvSpPr/>
          <p:nvPr/>
        </p:nvSpPr>
        <p:spPr>
          <a:xfrm>
            <a:off x="2786050" y="5072074"/>
            <a:ext cx="500066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en arc 17"/>
          <p:cNvSpPr/>
          <p:nvPr/>
        </p:nvSpPr>
        <p:spPr>
          <a:xfrm>
            <a:off x="4786314" y="5715016"/>
            <a:ext cx="571504" cy="50006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9520" y="5572140"/>
            <a:ext cx="928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0694" y="5929330"/>
            <a:ext cx="1981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Autres créneaux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6929454" y="5929330"/>
            <a:ext cx="164307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143504" y="5000636"/>
            <a:ext cx="2000264" cy="57150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4143372" y="3857628"/>
            <a:ext cx="2286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3000372"/>
            <a:ext cx="55721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786050" y="1285860"/>
            <a:ext cx="6357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28596" y="1357298"/>
            <a:ext cx="11430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2357422" y="285728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8860" y="357166"/>
            <a:ext cx="3806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L’Algérie a opté pour le tourisme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428736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Atouts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 flipV="1">
            <a:off x="1785918" y="1500174"/>
            <a:ext cx="857256" cy="357190"/>
          </a:xfrm>
          <a:prstGeom prst="rightArrow">
            <a:avLst>
              <a:gd name="adj1" fmla="val 50000"/>
              <a:gd name="adj2" fmla="val 46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488" y="1357298"/>
            <a:ext cx="6286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Richesse en paysages et en patrimoine est  exceptionn</a:t>
            </a:r>
            <a:r>
              <a:rPr lang="fr-FR" b="1" dirty="0" smtClean="0"/>
              <a:t>elle</a:t>
            </a:r>
            <a:endParaRPr lang="fr-FR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5286380" y="221455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7158" y="3071810"/>
            <a:ext cx="5667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Façades maritimes avec vues imprenables sur mer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4810" y="3929066"/>
            <a:ext cx="209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Sites pittoresques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3504" y="5143512"/>
            <a:ext cx="2132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Relief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montagneux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0892" y="6000768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Impérial désert</a:t>
            </a:r>
            <a:endParaRPr lang="fr-FR" b="1" dirty="0"/>
          </a:p>
        </p:txBody>
      </p:sp>
      <p:sp>
        <p:nvSpPr>
          <p:cNvPr id="17" name="Flèche vers le bas 16"/>
          <p:cNvSpPr/>
          <p:nvPr/>
        </p:nvSpPr>
        <p:spPr>
          <a:xfrm>
            <a:off x="4929190" y="3571876"/>
            <a:ext cx="117157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5715008" y="442913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6929454" y="557214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429652" y="6286520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…..</a:t>
            </a:r>
            <a:endParaRPr lang="fr-FR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500034" y="5572140"/>
            <a:ext cx="82153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0" y="2571744"/>
            <a:ext cx="9144000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00034" y="214290"/>
            <a:ext cx="735811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Dans cette zone, l’implantation humaine et la nature se conjuguent pour en faire un monde de beauté à l’exemple de la cohabitation du cèdre et du palmier, des balcons de Ghoufi qui sont l’une des merveilles de la nature en Algérie, des ruines de Timgad, Lambèse et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Zana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dechras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sculptées dans la falaise, le parc national du Belezma recèle d’énormes richesses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1429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wilaya de Batna regorge d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potentiel touristique indéniable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3643306" y="1142984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5643578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Ce potentiel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touristique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nous allons le transmettre par différentes photos: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chélia,arris\DSC016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F:\chélia,arris\DSC016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3400425" cy="25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F:\Mes documents\chélia,arris\DSC016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42915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71538" y="3071810"/>
            <a:ext cx="748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Site de Chelia à 2326 m Sommet le plus élevé de l’Algérie du nord, on y trouve</a:t>
            </a:r>
          </a:p>
          <a:p>
            <a:r>
              <a:rPr lang="fr-FR" dirty="0" smtClean="0"/>
              <a:t> le chêne vert, les cédraies …</a:t>
            </a:r>
            <a:endParaRPr lang="fr-FR" dirty="0"/>
          </a:p>
        </p:txBody>
      </p:sp>
      <p:pic>
        <p:nvPicPr>
          <p:cNvPr id="6" name="Image 5" descr="F:\chélia,arris\DSC016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71912"/>
            <a:ext cx="39814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00232" y="4429132"/>
            <a:ext cx="471490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F:\terrain-projet\DSC01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500562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F:\terrain-projet\DSC017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5005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00232" y="4500570"/>
            <a:ext cx="4790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Une retenue collinaire sur la route d’Arris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656</Words>
  <Application>Microsoft Office PowerPoint</Application>
  <PresentationFormat>Affichage à l'écran (4:3)</PresentationFormat>
  <Paragraphs>135</Paragraphs>
  <Slides>22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</dc:creator>
  <cp:lastModifiedBy>k</cp:lastModifiedBy>
  <cp:revision>48</cp:revision>
  <dcterms:created xsi:type="dcterms:W3CDTF">2015-10-03T08:37:24Z</dcterms:created>
  <dcterms:modified xsi:type="dcterms:W3CDTF">2015-10-04T08:52:13Z</dcterms:modified>
</cp:coreProperties>
</file>