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9" r:id="rId9"/>
    <p:sldId id="263" r:id="rId10"/>
    <p:sldId id="264" r:id="rId11"/>
    <p:sldId id="265" r:id="rId12"/>
    <p:sldId id="268" r:id="rId13"/>
    <p:sldId id="266" r:id="rId14"/>
    <p:sldId id="267" r:id="rId15"/>
    <p:sldId id="270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068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cteur droit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r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sp>
        <p:nvSpPr>
          <p:cNvPr id="16" name="Espace réservé de la date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3E926-6B82-44E3-A227-1DD3D670A4DB}" type="datetimeFigureOut">
              <a:rPr lang="fr-FR" smtClean="0"/>
              <a:pPr/>
              <a:t>01/10/2015</a:t>
            </a:fld>
            <a:endParaRPr lang="fr-FR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5" name="Espace réservé du numéro de diapositive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608E78BE-5456-474A-AFC0-87D30C9CE54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3E926-6B82-44E3-A227-1DD3D670A4DB}" type="datetimeFigureOut">
              <a:rPr lang="fr-FR" smtClean="0"/>
              <a:pPr/>
              <a:t>01/10/2015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E78BE-5456-474A-AFC0-87D30C9CE54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3E926-6B82-44E3-A227-1DD3D670A4DB}" type="datetimeFigureOut">
              <a:rPr lang="fr-FR" smtClean="0"/>
              <a:pPr/>
              <a:t>01/10/2015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E78BE-5456-474A-AFC0-87D30C9CE54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r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27" name="Espace réservé du contenu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25" name="Espace réservé de la date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3E926-6B82-44E3-A227-1DD3D670A4DB}" type="datetimeFigureOut">
              <a:rPr lang="fr-FR" smtClean="0"/>
              <a:pPr/>
              <a:t>01/10/2015</a:t>
            </a:fld>
            <a:endParaRPr lang="fr-FR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fr-FR"/>
          </a:p>
        </p:txBody>
      </p:sp>
      <p:sp>
        <p:nvSpPr>
          <p:cNvPr id="16" name="Espace réservé du numéro de diapositive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608E78BE-5456-474A-AFC0-87D30C9CE54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cteur droit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19" name="Espace réservé de la date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3E926-6B82-44E3-A227-1DD3D670A4DB}" type="datetimeFigureOut">
              <a:rPr lang="fr-FR" smtClean="0"/>
              <a:pPr/>
              <a:t>01/10/2015</a:t>
            </a:fld>
            <a:endParaRPr lang="fr-FR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6" name="Espace réservé du numéro de diapositiv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E78BE-5456-474A-AFC0-87D30C9CE54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r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4" name="Espace réservé du contenu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3" name="Espace réservé du contenu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21" name="Espace réservé de la date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3E926-6B82-44E3-A227-1DD3D670A4DB}" type="datetimeFigureOut">
              <a:rPr lang="fr-FR" smtClean="0"/>
              <a:pPr/>
              <a:t>01/10/2015</a:t>
            </a:fld>
            <a:endParaRPr lang="fr-FR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1" name="Espace réservé du numéro de diapositive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E78BE-5456-474A-AFC0-87D30C9CE54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r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25" name="Espace réservé du texte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28" name="Espace réservé du contenu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3E926-6B82-44E3-A227-1DD3D670A4DB}" type="datetimeFigureOut">
              <a:rPr lang="fr-FR" smtClean="0"/>
              <a:pPr/>
              <a:t>01/10/2015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608E78BE-5456-474A-AFC0-87D30C9CE54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Connecteur droit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r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3E926-6B82-44E3-A227-1DD3D670A4DB}" type="datetimeFigureOut">
              <a:rPr lang="fr-FR" smtClean="0"/>
              <a:pPr/>
              <a:t>01/10/2015</a:t>
            </a:fld>
            <a:endParaRPr lang="fr-FR"/>
          </a:p>
        </p:txBody>
      </p:sp>
      <p:sp>
        <p:nvSpPr>
          <p:cNvPr id="21" name="Espace réservé du pied de page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E78BE-5456-474A-AFC0-87D30C9CE54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3E926-6B82-44E3-A227-1DD3D670A4DB}" type="datetimeFigureOut">
              <a:rPr lang="fr-FR" smtClean="0"/>
              <a:pPr/>
              <a:t>01/10/2015</a:t>
            </a:fld>
            <a:endParaRPr lang="fr-FR"/>
          </a:p>
        </p:txBody>
      </p:sp>
      <p:sp>
        <p:nvSpPr>
          <p:cNvPr id="24" name="Espace réservé du pied de page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E78BE-5456-474A-AFC0-87D30C9CE54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necteur droit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r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26" name="Espace réservé du texte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14" name="Espace réservé du contenu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25" name="Espace réservé de la date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3E926-6B82-44E3-A227-1DD3D670A4DB}" type="datetimeFigureOut">
              <a:rPr lang="fr-FR" smtClean="0"/>
              <a:pPr/>
              <a:t>01/10/2015</a:t>
            </a:fld>
            <a:endParaRPr lang="fr-FR"/>
          </a:p>
        </p:txBody>
      </p:sp>
      <p:sp>
        <p:nvSpPr>
          <p:cNvPr id="29" name="Espace réservé du pied de page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E78BE-5456-474A-AFC0-87D30C9CE54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pour une image 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3E926-6B82-44E3-A227-1DD3D670A4DB}" type="datetimeFigureOut">
              <a:rPr lang="fr-FR" smtClean="0"/>
              <a:pPr/>
              <a:t>01/10/2015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1" name="Espace réservé du numéro de diapositive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E78BE-5456-474A-AFC0-87D30C9CE54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7" name="Titr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26" name="Espace réservé du texte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cteur droit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Espace réservé du texte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1" name="Espace réservé de la date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8C3E926-6B82-44E3-A227-1DD3D670A4DB}" type="datetimeFigureOut">
              <a:rPr lang="fr-FR" smtClean="0"/>
              <a:pPr/>
              <a:t>01/10/2015</a:t>
            </a:fld>
            <a:endParaRPr lang="fr-FR"/>
          </a:p>
        </p:txBody>
      </p:sp>
      <p:sp>
        <p:nvSpPr>
          <p:cNvPr id="28" name="Espace réservé du pied de page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608E78BE-5456-474A-AFC0-87D30C9CE54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Espace réservé du titre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9" name="Connecteur droit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Connecteur droit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57158" y="3786190"/>
            <a:ext cx="8458200" cy="1500198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100" b="1" dirty="0" smtClean="0"/>
              <a:t>INDUSTRIE  TOURISTIQUE  ET  PATRIMOINE  URBAIN 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b="1" dirty="0" smtClean="0"/>
              <a:t>Quel mariage ?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sz="2200" b="1" i="1" dirty="0" smtClean="0"/>
              <a:t>Des exemples du Maroc </a:t>
            </a:r>
            <a:br>
              <a:rPr lang="fr-FR" sz="2200" b="1" i="1" dirty="0" smtClean="0"/>
            </a:br>
            <a:r>
              <a:rPr lang="fr-FR" sz="2200" b="1" i="1" dirty="0" smtClean="0"/>
              <a:t/>
            </a:r>
            <a:br>
              <a:rPr lang="fr-FR" sz="2200" b="1" i="1" dirty="0" smtClean="0"/>
            </a:br>
            <a:r>
              <a:rPr lang="fr-FR" sz="2200" b="1" i="1" dirty="0" smtClean="0"/>
              <a:t/>
            </a:r>
            <a:br>
              <a:rPr lang="fr-FR" sz="2200" b="1" i="1" dirty="0" smtClean="0"/>
            </a:br>
            <a:r>
              <a:rPr lang="fr-FR" sz="2200" b="1" i="1" dirty="0" smtClean="0"/>
              <a:t/>
            </a:r>
            <a:br>
              <a:rPr lang="fr-FR" sz="2200" b="1" i="1" dirty="0" smtClean="0"/>
            </a:b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57158" y="0"/>
            <a:ext cx="8458200" cy="1000108"/>
          </a:xfrm>
        </p:spPr>
        <p:txBody>
          <a:bodyPr>
            <a:normAutofit/>
          </a:bodyPr>
          <a:lstStyle/>
          <a:p>
            <a:pPr algn="ctr"/>
            <a:endParaRPr lang="fr-FR" b="1" dirty="0" smtClean="0">
              <a:solidFill>
                <a:schemeClr val="tx1"/>
              </a:solidFill>
            </a:endParaRPr>
          </a:p>
          <a:p>
            <a:pPr algn="ctr"/>
            <a:endParaRPr lang="fr-FR" b="1" dirty="0" smtClean="0">
              <a:solidFill>
                <a:schemeClr val="tx1"/>
              </a:solidFill>
            </a:endParaRPr>
          </a:p>
          <a:p>
            <a:pPr algn="ctr"/>
            <a:endParaRPr lang="fr-FR" b="1" dirty="0" smtClean="0">
              <a:solidFill>
                <a:schemeClr val="tx1"/>
              </a:solidFill>
            </a:endParaRPr>
          </a:p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5720" y="285729"/>
            <a:ext cx="8370112" cy="26622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 smtClean="0"/>
              <a:t>POLE UNIVERSITAINRE DE CONSTANTINE</a:t>
            </a:r>
          </a:p>
          <a:p>
            <a:pPr algn="ctr"/>
            <a:r>
              <a:rPr lang="fr-FR" sz="2800" b="1" i="1" dirty="0" smtClean="0"/>
              <a:t>Laboratoire  </a:t>
            </a:r>
            <a:r>
              <a:rPr lang="fr-FR" sz="2800" b="1" dirty="0" smtClean="0"/>
              <a:t>LAUTES</a:t>
            </a:r>
          </a:p>
          <a:p>
            <a:pPr algn="ctr"/>
            <a:endParaRPr lang="fr-FR" sz="2800" b="1" dirty="0" smtClean="0"/>
          </a:p>
          <a:p>
            <a:pPr algn="ctr"/>
            <a:r>
              <a:rPr lang="fr-FR" sz="2800" b="1" i="1" dirty="0" smtClean="0"/>
              <a:t>Séminaire international</a:t>
            </a:r>
          </a:p>
          <a:p>
            <a:pPr algn="ctr"/>
            <a:endParaRPr lang="fr-FR" sz="900" b="1" i="1" dirty="0" smtClean="0"/>
          </a:p>
          <a:p>
            <a:pPr algn="ctr"/>
            <a:r>
              <a:rPr lang="fr-FR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TOURISME, URBANISME  ET  VILLE  EN  PERSPECTIVE </a:t>
            </a:r>
          </a:p>
          <a:p>
            <a:pPr algn="ctr"/>
            <a:endParaRPr lang="fr-FR" b="1" dirty="0" smtClean="0"/>
          </a:p>
        </p:txBody>
      </p:sp>
      <p:sp>
        <p:nvSpPr>
          <p:cNvPr id="5" name="ZoneTexte 4"/>
          <p:cNvSpPr txBox="1"/>
          <p:nvPr/>
        </p:nvSpPr>
        <p:spPr>
          <a:xfrm>
            <a:off x="142844" y="5643578"/>
            <a:ext cx="8786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Pr  Mustapha CHOUIKI                                                                                   Constantine </a:t>
            </a:r>
          </a:p>
          <a:p>
            <a:r>
              <a:rPr lang="fr-FR" dirty="0" smtClean="0"/>
              <a:t>Université de Casablanca                                                                        le : 04 – 10 - 2015                           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/>
          </p:cNvPicPr>
          <p:nvPr>
            <p:ph idx="1"/>
          </p:nvPr>
        </p:nvPicPr>
        <p:blipFill>
          <a:blip r:embed="rId2"/>
          <a:srcRect l="27219" b="9756"/>
          <a:stretch>
            <a:fillRect/>
          </a:stretch>
        </p:blipFill>
        <p:spPr bwMode="auto">
          <a:xfrm>
            <a:off x="0" y="-533"/>
            <a:ext cx="9144000" cy="6716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/>
          </p:cNvPicPr>
          <p:nvPr>
            <p:ph idx="1"/>
          </p:nvPr>
        </p:nvPicPr>
        <p:blipFill>
          <a:blip r:embed="rId2"/>
          <a:srcRect l="19950" t="9570" r="7866" b="22737"/>
          <a:stretch>
            <a:fillRect/>
          </a:stretch>
        </p:blipFill>
        <p:spPr bwMode="auto">
          <a:xfrm>
            <a:off x="0" y="0"/>
            <a:ext cx="4786314" cy="3214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Espace réservé du contenu 3"/>
          <p:cNvPicPr>
            <a:picLocks/>
          </p:cNvPicPr>
          <p:nvPr/>
        </p:nvPicPr>
        <p:blipFill>
          <a:blip r:embed="rId3">
            <a:lum bright="20000" contrast="-10000"/>
          </a:blip>
          <a:srcRect t="30490" r="1794" b="17881"/>
          <a:stretch>
            <a:fillRect/>
          </a:stretch>
        </p:blipFill>
        <p:spPr bwMode="auto">
          <a:xfrm>
            <a:off x="214282" y="3500438"/>
            <a:ext cx="8686800" cy="3211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 descr="http://www.sanssoucicollection.com/images/around-marrakech.jpg"/>
          <p:cNvPicPr/>
          <p:nvPr/>
        </p:nvPicPr>
        <p:blipFill>
          <a:blip r:embed="rId4"/>
          <a:srcRect l="11533" t="9650" r="38640" b="5223"/>
          <a:stretch>
            <a:fillRect/>
          </a:stretch>
        </p:blipFill>
        <p:spPr bwMode="auto">
          <a:xfrm>
            <a:off x="4929190" y="0"/>
            <a:ext cx="4214810" cy="3214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-142900"/>
            <a:ext cx="9144000" cy="6223025"/>
          </a:xfrm>
        </p:spPr>
        <p:txBody>
          <a:bodyPr/>
          <a:lstStyle/>
          <a:p>
            <a:pPr>
              <a:buNone/>
            </a:pPr>
            <a:r>
              <a:rPr lang="fr-FR" dirty="0" smtClean="0"/>
              <a:t>Dans un décor mi-</a:t>
            </a:r>
            <a:r>
              <a:rPr lang="fr-FR" dirty="0" err="1" smtClean="0"/>
              <a:t>faraonique</a:t>
            </a:r>
            <a:r>
              <a:rPr lang="fr-FR" dirty="0" smtClean="0"/>
              <a:t> ,mi-attrape-nigaud</a:t>
            </a:r>
          </a:p>
          <a:p>
            <a:pPr>
              <a:buNone/>
            </a:pPr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4" name="Image 3" descr="http://i.dailymail.co.uk/i/pix/2015/05/02/12/281898DC00000578-0-Luxury_David_s_party_is_being_hosted_at_the_Amanjena_Resort_Aman-a-14_1430565200743.jpg"/>
          <p:cNvPicPr/>
          <p:nvPr/>
        </p:nvPicPr>
        <p:blipFill>
          <a:blip r:embed="rId2">
            <a:lum bright="10000"/>
          </a:blip>
          <a:srcRect l="7837" t="13841" r="7837" b="24689"/>
          <a:stretch>
            <a:fillRect/>
          </a:stretch>
        </p:blipFill>
        <p:spPr bwMode="auto">
          <a:xfrm>
            <a:off x="142844" y="500042"/>
            <a:ext cx="4429156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 4" descr="http://r-ec.bstatic.com/images/hotel/840x460/213/21358302.jpg"/>
          <p:cNvPicPr/>
          <p:nvPr/>
        </p:nvPicPr>
        <p:blipFill>
          <a:blip r:embed="rId3"/>
          <a:srcRect t="25093"/>
          <a:stretch>
            <a:fillRect/>
          </a:stretch>
        </p:blipFill>
        <p:spPr bwMode="auto">
          <a:xfrm>
            <a:off x="142844" y="2571744"/>
            <a:ext cx="4451996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 descr="http://www.golfplanetholidays.com/Media/images/hotels/3675/57548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500042"/>
            <a:ext cx="4429124" cy="1978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 6" descr="http://www.luxuo.com/wp-content/uploads/2013/10/Taj-Palace-Marrakech.jpeg"/>
          <p:cNvPicPr/>
          <p:nvPr/>
        </p:nvPicPr>
        <p:blipFill>
          <a:blip r:embed="rId5"/>
          <a:srcRect l="15678" t="38843" r="11462"/>
          <a:stretch>
            <a:fillRect/>
          </a:stretch>
        </p:blipFill>
        <p:spPr bwMode="auto">
          <a:xfrm>
            <a:off x="4714877" y="2571744"/>
            <a:ext cx="4429124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 7" descr="http://media-cdn.tripadvisor.com/media/photo-s/01/21/fb/02/marrakech.jpg"/>
          <p:cNvPicPr/>
          <p:nvPr/>
        </p:nvPicPr>
        <p:blipFill>
          <a:blip r:embed="rId6"/>
          <a:srcRect l="9101" t="35642" b="6928"/>
          <a:stretch>
            <a:fillRect/>
          </a:stretch>
        </p:blipFill>
        <p:spPr bwMode="auto">
          <a:xfrm>
            <a:off x="142844" y="4643446"/>
            <a:ext cx="4500594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 8" descr="https://encrypted-tbn0.gstatic.com/images?q=tbn:ANd9GcQpbghR--NBg51P7geybJG5caAIvQRg31qsuNzdVSBP3CX2Gfg7Qw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86314" y="4643446"/>
            <a:ext cx="4357686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0" y="-214338"/>
            <a:ext cx="9144000" cy="6294463"/>
          </a:xfrm>
        </p:spPr>
        <p:txBody>
          <a:bodyPr/>
          <a:lstStyle/>
          <a:p>
            <a:pPr>
              <a:buNone/>
            </a:pPr>
            <a:r>
              <a:rPr lang="fr-FR" sz="2400" b="1" dirty="0" smtClean="0">
                <a:solidFill>
                  <a:srgbClr val="FFFF00"/>
                </a:solidFill>
              </a:rPr>
              <a:t>EN  SUPPLEMENT </a:t>
            </a:r>
            <a:r>
              <a:rPr lang="fr-FR" dirty="0" smtClean="0"/>
              <a:t>. . .   </a:t>
            </a:r>
            <a:endParaRPr lang="fr-FR" dirty="0"/>
          </a:p>
        </p:txBody>
      </p:sp>
      <p:pic>
        <p:nvPicPr>
          <p:cNvPr id="6" name="Image 5" descr="http://www.taxi-amarrakech.com/images/quad/quads.marrakech.jpg"/>
          <p:cNvPicPr/>
          <p:nvPr/>
        </p:nvPicPr>
        <p:blipFill>
          <a:blip r:embed="rId2">
            <a:lum bright="10000"/>
          </a:blip>
          <a:srcRect l="6597" t="33418" r="12797" b="7624"/>
          <a:stretch>
            <a:fillRect/>
          </a:stretch>
        </p:blipFill>
        <p:spPr bwMode="auto">
          <a:xfrm>
            <a:off x="142844" y="428604"/>
            <a:ext cx="4143404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 6" descr="http://quadmarrakech.net/wp-content/uploads/simple_photo_gallery/2/dromadaire-depaysement-total-6.jpg"/>
          <p:cNvPicPr/>
          <p:nvPr/>
        </p:nvPicPr>
        <p:blipFill>
          <a:blip r:embed="rId3">
            <a:lum bright="10000"/>
          </a:blip>
          <a:srcRect l="16220" t="19127" r="7176" b="26796"/>
          <a:stretch>
            <a:fillRect/>
          </a:stretch>
        </p:blipFill>
        <p:spPr bwMode="auto">
          <a:xfrm>
            <a:off x="4500562" y="428604"/>
            <a:ext cx="4415237" cy="2068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 7" descr="https://encrypted-tbn2.gstatic.com/images?q=tbn:ANd9GcSd8bH7Oj8bN5xWJiytM6Y6W1FgKmnl1Zqh2uhVD4oqWqQLgZgQOQ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2571744"/>
            <a:ext cx="4071966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 9" descr="https://encrypted-tbn3.gstatic.com/images?q=tbn:ANd9GcTyBwv-Zo49anSPgm55K5RuMSVWCbCz-EDgoWmf_2Y84PDN6WJimQ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4643446"/>
            <a:ext cx="4143404" cy="2214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age 10" descr="http://www.labelvoiture.com/images/upload/Agadir.jpg"/>
          <p:cNvPicPr/>
          <p:nvPr/>
        </p:nvPicPr>
        <p:blipFill>
          <a:blip r:embed="rId6"/>
          <a:srcRect t="27022" r="16861"/>
          <a:stretch>
            <a:fillRect/>
          </a:stretch>
        </p:blipFill>
        <p:spPr bwMode="auto">
          <a:xfrm>
            <a:off x="4500562" y="4643446"/>
            <a:ext cx="4429156" cy="2214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 11" descr="https://drfhlmcehrc34.cloudfront.net/cache/c/5/f4ca6f5d9932c04f00d177ad88f294.png"/>
          <p:cNvPicPr/>
          <p:nvPr/>
        </p:nvPicPr>
        <p:blipFill>
          <a:blip r:embed="rId7"/>
          <a:srcRect b="18293"/>
          <a:stretch>
            <a:fillRect/>
          </a:stretch>
        </p:blipFill>
        <p:spPr bwMode="auto">
          <a:xfrm>
            <a:off x="4500562" y="2571744"/>
            <a:ext cx="4429156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0"/>
            <a:ext cx="8991600" cy="6858000"/>
          </a:xfrm>
        </p:spPr>
        <p:txBody>
          <a:bodyPr>
            <a:normAutofit lnSpcReduction="10000"/>
          </a:bodyPr>
          <a:lstStyle/>
          <a:p>
            <a:pPr marL="631825" indent="-631825">
              <a:buNone/>
            </a:pPr>
            <a:r>
              <a:rPr lang="fr-FR" sz="2800" b="1" dirty="0" smtClean="0">
                <a:solidFill>
                  <a:srgbClr val="FFFF00"/>
                </a:solidFill>
              </a:rPr>
              <a:t>2 -  QUEL MARIAGE  ENTRE LES STRUCTURES   TOURISTIQSUES ET LES TISSUS URBAINS ?</a:t>
            </a:r>
          </a:p>
          <a:p>
            <a:pPr marL="631825" indent="-631825">
              <a:buNone/>
            </a:pPr>
            <a:endParaRPr lang="fr-FR" sz="2800" b="1" dirty="0" smtClean="0">
              <a:solidFill>
                <a:srgbClr val="FFFF00"/>
              </a:solidFill>
            </a:endParaRPr>
          </a:p>
          <a:p>
            <a:pPr marL="631825" indent="-631825">
              <a:buNone/>
            </a:pPr>
            <a:r>
              <a:rPr lang="fr-FR" sz="2800" b="1" dirty="0" smtClean="0">
                <a:solidFill>
                  <a:schemeClr val="tx1"/>
                </a:solidFill>
              </a:rPr>
              <a:t>L’accouplement de la ville avec le tourisme  donne lieu  sur le plan urbanistique à :</a:t>
            </a:r>
          </a:p>
          <a:p>
            <a:pPr marL="631825" indent="-631825">
              <a:buNone/>
            </a:pPr>
            <a:r>
              <a:rPr lang="fr-FR" sz="24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2 – 1  L’apport d’un plus à la ville </a:t>
            </a:r>
            <a:r>
              <a:rPr lang="fr-FR" sz="2400" b="1" dirty="0" smtClean="0">
                <a:solidFill>
                  <a:schemeClr val="tx1"/>
                </a:solidFill>
              </a:rPr>
              <a:t>:</a:t>
            </a:r>
          </a:p>
          <a:p>
            <a:pPr marL="631825" indent="0">
              <a:buFont typeface="Arial" pitchFamily="34" charset="0"/>
              <a:buChar char="•"/>
              <a:tabLst>
                <a:tab pos="801688" algn="l"/>
                <a:tab pos="892175" algn="l"/>
              </a:tabLst>
            </a:pPr>
            <a:r>
              <a:rPr lang="fr-FR" sz="2800" b="1" dirty="0" smtClean="0">
                <a:solidFill>
                  <a:schemeClr val="tx1"/>
                </a:solidFill>
              </a:rPr>
              <a:t>   </a:t>
            </a:r>
            <a:r>
              <a:rPr lang="fr-FR" sz="2000" b="1" dirty="0" smtClean="0">
                <a:solidFill>
                  <a:schemeClr val="tx1"/>
                </a:solidFill>
              </a:rPr>
              <a:t>Diversification des paysages urbains;</a:t>
            </a:r>
          </a:p>
          <a:p>
            <a:pPr marL="1073150" indent="-441325">
              <a:buFont typeface="Arial" pitchFamily="34" charset="0"/>
              <a:buChar char="•"/>
              <a:tabLst>
                <a:tab pos="801688" algn="l"/>
                <a:tab pos="892175" algn="l"/>
              </a:tabLst>
            </a:pPr>
            <a:r>
              <a:rPr lang="fr-FR" sz="2000" b="1" dirty="0" smtClean="0">
                <a:solidFill>
                  <a:schemeClr val="tx1"/>
                </a:solidFill>
              </a:rPr>
              <a:t>L’apport de territoires à forte teneur en recherche en matière d’occupation du sol et d’architecture ;</a:t>
            </a:r>
          </a:p>
          <a:p>
            <a:pPr marL="1073150" indent="-441325">
              <a:buFont typeface="Arial" pitchFamily="34" charset="0"/>
              <a:buChar char="•"/>
              <a:tabLst>
                <a:tab pos="801688" algn="l"/>
                <a:tab pos="892175" algn="l"/>
              </a:tabLst>
            </a:pPr>
            <a:r>
              <a:rPr lang="fr-FR" sz="2000" b="1" dirty="0" smtClean="0">
                <a:solidFill>
                  <a:schemeClr val="tx1"/>
                </a:solidFill>
              </a:rPr>
              <a:t>Une urbanisation multidimensionnelle :  Apport de nouvelles dimensions quantitatives et qualitatives : enrichissement  de l’urbain</a:t>
            </a:r>
          </a:p>
          <a:p>
            <a:pPr marL="1073150" indent="-441325">
              <a:buNone/>
              <a:tabLst>
                <a:tab pos="801688" algn="l"/>
                <a:tab pos="892175" algn="l"/>
              </a:tabLst>
            </a:pPr>
            <a:r>
              <a:rPr lang="fr-FR" sz="20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Une valeur ajoutée au patrimoine urbain</a:t>
            </a:r>
            <a:r>
              <a:rPr lang="fr-FR" sz="2000" b="1" dirty="0" smtClean="0">
                <a:solidFill>
                  <a:schemeClr val="tx1"/>
                </a:solidFill>
              </a:rPr>
              <a:t> </a:t>
            </a:r>
          </a:p>
          <a:p>
            <a:pPr marL="0" indent="0">
              <a:buNone/>
              <a:tabLst>
                <a:tab pos="801688" algn="l"/>
                <a:tab pos="892175" algn="l"/>
              </a:tabLst>
            </a:pPr>
            <a:r>
              <a:rPr lang="fr-FR" sz="24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2 – 2  L’introduction de nouvelles transitions urbaines </a:t>
            </a:r>
            <a:r>
              <a:rPr lang="fr-FR" sz="2400" b="1" dirty="0" smtClean="0">
                <a:solidFill>
                  <a:schemeClr val="tx1"/>
                </a:solidFill>
              </a:rPr>
              <a:t>:</a:t>
            </a:r>
          </a:p>
          <a:p>
            <a:pPr marL="0" indent="0">
              <a:buNone/>
              <a:tabLst>
                <a:tab pos="801688" algn="l"/>
                <a:tab pos="892175" algn="l"/>
              </a:tabLst>
            </a:pPr>
            <a:r>
              <a:rPr lang="fr-FR" sz="2400" b="1" dirty="0" smtClean="0">
                <a:solidFill>
                  <a:schemeClr val="tx1"/>
                </a:solidFill>
              </a:rPr>
              <a:t>       - </a:t>
            </a:r>
            <a:r>
              <a:rPr lang="fr-FR" sz="2000" b="1" dirty="0" smtClean="0">
                <a:solidFill>
                  <a:schemeClr val="tx1"/>
                </a:solidFill>
              </a:rPr>
              <a:t>Entre l’urbain et le périurbain</a:t>
            </a:r>
          </a:p>
          <a:p>
            <a:pPr marL="0" indent="0">
              <a:buNone/>
              <a:tabLst>
                <a:tab pos="801688" algn="l"/>
                <a:tab pos="892175" algn="l"/>
              </a:tabLst>
            </a:pPr>
            <a:r>
              <a:rPr lang="fr-FR" sz="2000" b="1" dirty="0" smtClean="0">
                <a:solidFill>
                  <a:schemeClr val="tx1"/>
                </a:solidFill>
              </a:rPr>
              <a:t>        -  A l’intérieur de l’urbain</a:t>
            </a:r>
          </a:p>
          <a:p>
            <a:pPr marL="541338" indent="-541338">
              <a:buNone/>
              <a:tabLst>
                <a:tab pos="801688" algn="l"/>
                <a:tab pos="892175" algn="l"/>
              </a:tabLst>
            </a:pPr>
            <a:r>
              <a:rPr lang="fr-FR" sz="2000" b="1" dirty="0" smtClean="0">
                <a:solidFill>
                  <a:schemeClr val="tx1"/>
                </a:solidFill>
              </a:rPr>
              <a:t>        Ce qui se traduit par de nouvelles configurations spatiales  accentuant les coupures urbaines, </a:t>
            </a:r>
            <a:endParaRPr lang="fr-FR" sz="2400" b="1" dirty="0" smtClean="0">
              <a:solidFill>
                <a:schemeClr val="tx1"/>
              </a:solidFill>
            </a:endParaRPr>
          </a:p>
          <a:p>
            <a:pPr marL="631825" indent="0">
              <a:buFont typeface="Arial" pitchFamily="34" charset="0"/>
              <a:buChar char="•"/>
              <a:tabLst>
                <a:tab pos="801688" algn="l"/>
                <a:tab pos="892175" algn="l"/>
              </a:tabLst>
            </a:pPr>
            <a:endParaRPr lang="fr-FR" sz="2800" b="1" dirty="0" smtClean="0">
              <a:solidFill>
                <a:schemeClr val="tx1"/>
              </a:solidFill>
            </a:endParaRPr>
          </a:p>
          <a:p>
            <a:pPr marL="631825" indent="-631825">
              <a:buNone/>
            </a:pPr>
            <a:endParaRPr lang="fr-FR" sz="2800" b="1" dirty="0" smtClean="0">
              <a:solidFill>
                <a:srgbClr val="FFFF00"/>
              </a:solidFill>
            </a:endParaRPr>
          </a:p>
          <a:p>
            <a:pPr marL="631825" indent="-631825">
              <a:buNone/>
            </a:pPr>
            <a:endParaRPr lang="fr-FR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fr-FR" sz="24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2 – 3  Une inscription différenciée dans la ville</a:t>
            </a:r>
          </a:p>
          <a:p>
            <a:pPr>
              <a:buNone/>
            </a:pPr>
            <a:r>
              <a:rPr lang="fr-FR" sz="24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    </a:t>
            </a:r>
            <a:r>
              <a:rPr lang="fr-FR" sz="2400" b="1" dirty="0" smtClean="0">
                <a:solidFill>
                  <a:schemeClr val="tx1"/>
                </a:solidFill>
              </a:rPr>
              <a:t>-  Accentuation des disparités spatiales :</a:t>
            </a:r>
          </a:p>
          <a:p>
            <a:pPr>
              <a:buNone/>
            </a:pPr>
            <a:r>
              <a:rPr lang="fr-FR" sz="2400" b="1" dirty="0" smtClean="0">
                <a:solidFill>
                  <a:schemeClr val="tx1"/>
                </a:solidFill>
              </a:rPr>
              <a:t>         </a:t>
            </a:r>
            <a:r>
              <a:rPr lang="fr-FR" sz="2000" b="1" dirty="0" smtClean="0">
                <a:solidFill>
                  <a:schemeClr val="tx1"/>
                </a:solidFill>
              </a:rPr>
              <a:t>A l’intérieur  comme sur les marges urbaines</a:t>
            </a:r>
          </a:p>
          <a:p>
            <a:pPr>
              <a:buNone/>
            </a:pPr>
            <a:r>
              <a:rPr lang="fr-FR" sz="24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        </a:t>
            </a:r>
            <a:r>
              <a:rPr lang="fr-FR" sz="2000" b="1" dirty="0" smtClean="0">
                <a:solidFill>
                  <a:schemeClr val="tx1"/>
                </a:solidFill>
              </a:rPr>
              <a:t>L’introduction de nouvelles hiérarchies spatiales </a:t>
            </a:r>
          </a:p>
          <a:p>
            <a:pPr>
              <a:buNone/>
            </a:pPr>
            <a:r>
              <a:rPr lang="fr-FR" sz="2000" b="1" dirty="0" smtClean="0">
                <a:solidFill>
                  <a:schemeClr val="tx1"/>
                </a:solidFill>
              </a:rPr>
              <a:t>           Apparition de nouvelles transitions spatiales, parfois violentes</a:t>
            </a:r>
          </a:p>
          <a:p>
            <a:pPr>
              <a:buNone/>
            </a:pPr>
            <a:r>
              <a:rPr lang="fr-FR" sz="2000" b="1" dirty="0" smtClean="0">
                <a:solidFill>
                  <a:schemeClr val="tx1"/>
                </a:solidFill>
              </a:rPr>
              <a:t>          Des espaces pas toujours intégrés à la ville.</a:t>
            </a:r>
          </a:p>
          <a:p>
            <a:pPr>
              <a:buNone/>
            </a:pPr>
            <a:r>
              <a:rPr lang="fr-FR" sz="2000" b="1" dirty="0" smtClean="0">
                <a:solidFill>
                  <a:schemeClr val="tx1"/>
                </a:solidFill>
              </a:rPr>
              <a:t>     </a:t>
            </a:r>
            <a:r>
              <a:rPr lang="fr-FR" sz="2400" b="1" dirty="0" smtClean="0">
                <a:solidFill>
                  <a:schemeClr val="tx1"/>
                </a:solidFill>
              </a:rPr>
              <a:t> -  Une consommation considérable de l’espace </a:t>
            </a:r>
          </a:p>
          <a:p>
            <a:pPr>
              <a:buNone/>
            </a:pPr>
            <a:r>
              <a:rPr lang="fr-FR" sz="2400" b="1" dirty="0" smtClean="0">
                <a:solidFill>
                  <a:schemeClr val="tx1"/>
                </a:solidFill>
              </a:rPr>
              <a:t>         </a:t>
            </a:r>
            <a:r>
              <a:rPr lang="fr-FR" sz="2000" b="1" dirty="0" smtClean="0">
                <a:solidFill>
                  <a:schemeClr val="tx1"/>
                </a:solidFill>
              </a:rPr>
              <a:t>Contribution à la hausse des prix</a:t>
            </a:r>
          </a:p>
          <a:p>
            <a:pPr>
              <a:buNone/>
            </a:pPr>
            <a:r>
              <a:rPr lang="fr-FR" sz="2000" b="1" dirty="0" smtClean="0">
                <a:solidFill>
                  <a:schemeClr val="tx1"/>
                </a:solidFill>
              </a:rPr>
              <a:t>           Accentuation des mécanismes de la spéculation foncière</a:t>
            </a:r>
          </a:p>
          <a:p>
            <a:pPr>
              <a:buNone/>
            </a:pPr>
            <a:r>
              <a:rPr lang="fr-FR" sz="2000" b="1" dirty="0" smtClean="0">
                <a:solidFill>
                  <a:schemeClr val="tx1"/>
                </a:solidFill>
              </a:rPr>
              <a:t>      - </a:t>
            </a:r>
            <a:r>
              <a:rPr lang="fr-FR" sz="2400" b="1" dirty="0" smtClean="0">
                <a:solidFill>
                  <a:schemeClr val="tx1"/>
                </a:solidFill>
              </a:rPr>
              <a:t>   Une durabilité de l’urbanisme pas toujours certaine  </a:t>
            </a:r>
          </a:p>
          <a:p>
            <a:pPr marL="801688" indent="-801688">
              <a:buNone/>
            </a:pPr>
            <a:r>
              <a:rPr lang="fr-FR" sz="2400" b="1" dirty="0" smtClean="0">
                <a:solidFill>
                  <a:schemeClr val="tx1"/>
                </a:solidFill>
              </a:rPr>
              <a:t>           </a:t>
            </a:r>
            <a:r>
              <a:rPr lang="fr-FR" sz="2000" b="1" dirty="0" smtClean="0">
                <a:solidFill>
                  <a:schemeClr val="tx1"/>
                </a:solidFill>
              </a:rPr>
              <a:t>Dilapidation du sol : concurrence des modes de consommation du  sol;</a:t>
            </a:r>
          </a:p>
          <a:p>
            <a:pPr marL="801688" indent="-801688">
              <a:buNone/>
            </a:pPr>
            <a:r>
              <a:rPr lang="fr-FR" sz="2000" b="1" dirty="0" smtClean="0">
                <a:solidFill>
                  <a:schemeClr val="tx1"/>
                </a:solidFill>
              </a:rPr>
              <a:t>             Dilapidation des ressources naturelles : notamment l’eau, déforestation,</a:t>
            </a:r>
          </a:p>
          <a:p>
            <a:pPr marL="801688" indent="-801688">
              <a:buNone/>
            </a:pPr>
            <a:r>
              <a:rPr lang="fr-FR" sz="2000" b="1" dirty="0" smtClean="0">
                <a:solidFill>
                  <a:schemeClr val="tx1"/>
                </a:solidFill>
              </a:rPr>
              <a:t>             régression de l’agriculture …</a:t>
            </a:r>
          </a:p>
          <a:p>
            <a:pPr marL="801688" indent="-801688">
              <a:buNone/>
            </a:pPr>
            <a:endParaRPr lang="fr-FR" sz="2000" b="1" dirty="0" smtClean="0">
              <a:solidFill>
                <a:schemeClr val="tx1"/>
              </a:solidFill>
            </a:endParaRPr>
          </a:p>
          <a:p>
            <a:pPr marL="801688" indent="-801688">
              <a:buNone/>
            </a:pPr>
            <a:r>
              <a:rPr lang="fr-FR" sz="2000" b="1" dirty="0" smtClean="0">
                <a:solidFill>
                  <a:schemeClr val="tx1"/>
                </a:solidFill>
              </a:rPr>
              <a:t> </a:t>
            </a:r>
            <a:r>
              <a:rPr lang="fr-FR" sz="24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2 – 4  Des dérapages dommageables</a:t>
            </a:r>
          </a:p>
          <a:p>
            <a:pPr marL="801688" indent="-801688">
              <a:buNone/>
            </a:pPr>
            <a:r>
              <a:rPr lang="fr-FR" sz="2000" b="1" dirty="0" smtClean="0">
                <a:solidFill>
                  <a:schemeClr val="tx1"/>
                </a:solidFill>
              </a:rPr>
              <a:t> -   L’affaire  des médinas  de Marrakech a fait école dans des villes qui n’ont pas de traditions de </a:t>
            </a:r>
            <a:r>
              <a:rPr lang="fr-FR" sz="2000" b="1" dirty="0" err="1" smtClean="0">
                <a:solidFill>
                  <a:schemeClr val="tx1"/>
                </a:solidFill>
              </a:rPr>
              <a:t>riads</a:t>
            </a:r>
            <a:r>
              <a:rPr lang="fr-FR" sz="2000" b="1" dirty="0" smtClean="0">
                <a:solidFill>
                  <a:schemeClr val="tx1"/>
                </a:solidFill>
              </a:rPr>
              <a:t> : Essaouira, Tanger, El </a:t>
            </a:r>
            <a:r>
              <a:rPr lang="fr-FR" sz="2000" b="1" dirty="0" err="1" smtClean="0">
                <a:solidFill>
                  <a:schemeClr val="tx1"/>
                </a:solidFill>
              </a:rPr>
              <a:t>jadida</a:t>
            </a:r>
            <a:r>
              <a:rPr lang="fr-FR" sz="2000" b="1" dirty="0" smtClean="0">
                <a:solidFill>
                  <a:schemeClr val="tx1"/>
                </a:solidFill>
              </a:rPr>
              <a:t>, </a:t>
            </a:r>
            <a:r>
              <a:rPr lang="fr-FR" sz="2000" b="1" dirty="0" err="1" smtClean="0">
                <a:solidFill>
                  <a:schemeClr val="tx1"/>
                </a:solidFill>
              </a:rPr>
              <a:t>Asilah</a:t>
            </a:r>
            <a:r>
              <a:rPr lang="fr-FR" sz="2000" b="1" dirty="0" smtClean="0">
                <a:solidFill>
                  <a:schemeClr val="tx1"/>
                </a:solidFill>
              </a:rPr>
              <a:t>, Azemmour,..</a:t>
            </a:r>
          </a:p>
          <a:p>
            <a:pPr marL="801688" indent="-801688">
              <a:buNone/>
            </a:pPr>
            <a:r>
              <a:rPr lang="fr-FR" sz="2000" b="1" dirty="0" smtClean="0">
                <a:solidFill>
                  <a:schemeClr val="tx1"/>
                </a:solidFill>
              </a:rPr>
              <a:t> -   Les </a:t>
            </a:r>
            <a:r>
              <a:rPr lang="fr-FR" sz="2000" b="1" dirty="0" err="1" smtClean="0">
                <a:solidFill>
                  <a:schemeClr val="tx1"/>
                </a:solidFill>
              </a:rPr>
              <a:t>riads</a:t>
            </a:r>
            <a:r>
              <a:rPr lang="fr-FR" sz="2000" b="1" dirty="0" smtClean="0">
                <a:solidFill>
                  <a:schemeClr val="tx1"/>
                </a:solidFill>
              </a:rPr>
              <a:t> ont défiguré le mariage entre l’artisanat et l’architecture</a:t>
            </a:r>
          </a:p>
          <a:p>
            <a:pPr marL="801688" indent="-801688">
              <a:buNone/>
            </a:pPr>
            <a:r>
              <a:rPr lang="fr-FR" sz="2000" b="1" dirty="0" smtClean="0">
                <a:solidFill>
                  <a:schemeClr val="tx1"/>
                </a:solidFill>
              </a:rPr>
              <a:t> -   L’artisanat  s’est ouvert aux spéculateurs et aux non professionnels</a:t>
            </a:r>
          </a:p>
          <a:p>
            <a:pPr marL="801688" indent="-801688">
              <a:buNone/>
            </a:pPr>
            <a:r>
              <a:rPr lang="fr-FR" sz="2000" b="1" dirty="0" smtClean="0">
                <a:solidFill>
                  <a:schemeClr val="tx1"/>
                </a:solidFill>
              </a:rPr>
              <a:t> -   Le tourisme a contribué au développement de l’arnaque.</a:t>
            </a:r>
          </a:p>
          <a:p>
            <a:pPr marL="801688" indent="-801688">
              <a:buNone/>
            </a:pPr>
            <a:endParaRPr lang="fr-FR" sz="2000" b="1" dirty="0" smtClean="0">
              <a:solidFill>
                <a:schemeClr val="tx1"/>
              </a:solidFill>
            </a:endParaRPr>
          </a:p>
          <a:p>
            <a:pPr>
              <a:buNone/>
            </a:pPr>
            <a:r>
              <a:rPr lang="fr-FR" sz="2400" b="1" dirty="0" smtClean="0">
                <a:solidFill>
                  <a:schemeClr val="tx1"/>
                </a:solidFill>
              </a:rPr>
              <a:t>   </a:t>
            </a:r>
            <a:endParaRPr lang="fr-FR" sz="2400" b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-142900"/>
            <a:ext cx="9144000" cy="7000900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endParaRPr lang="fr-FR" b="1" dirty="0" smtClean="0">
              <a:solidFill>
                <a:srgbClr val="FFFF00"/>
              </a:solidFill>
            </a:endParaRPr>
          </a:p>
          <a:p>
            <a:pPr>
              <a:buNone/>
            </a:pPr>
            <a:r>
              <a:rPr lang="fr-FR" sz="4600" b="1" dirty="0" smtClean="0">
                <a:solidFill>
                  <a:srgbClr val="FFFF00"/>
                </a:solidFill>
              </a:rPr>
              <a:t>3 -  QUELQUES  ENSEIGNEMENTS ?</a:t>
            </a:r>
          </a:p>
          <a:p>
            <a:pPr>
              <a:buNone/>
            </a:pPr>
            <a:endParaRPr lang="fr-FR" b="1" dirty="0" smtClean="0">
              <a:solidFill>
                <a:srgbClr val="FFFF00"/>
              </a:solidFill>
            </a:endParaRPr>
          </a:p>
          <a:p>
            <a:pPr>
              <a:buNone/>
            </a:pPr>
            <a:r>
              <a:rPr lang="fr-FR" b="1" dirty="0" smtClean="0">
                <a:solidFill>
                  <a:schemeClr val="tx1"/>
                </a:solidFill>
              </a:rPr>
              <a:t>L’expérience marocaine permet de souligner que :</a:t>
            </a:r>
          </a:p>
          <a:p>
            <a:pPr lvl="0">
              <a:buNone/>
            </a:pPr>
            <a:r>
              <a:rPr lang="fr-FR" sz="34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3 – 1  Un mariage qui n’est pas sans difficultés </a:t>
            </a:r>
            <a:r>
              <a:rPr lang="fr-FR" sz="3400" b="1" dirty="0" smtClean="0"/>
              <a:t>:</a:t>
            </a:r>
          </a:p>
          <a:p>
            <a:pPr>
              <a:buNone/>
            </a:pPr>
            <a:endParaRPr lang="fr-FR" b="1" dirty="0" smtClean="0"/>
          </a:p>
          <a:p>
            <a:pPr>
              <a:buNone/>
            </a:pPr>
            <a:r>
              <a:rPr lang="fr-FR" b="1" dirty="0" smtClean="0"/>
              <a:t>     -  </a:t>
            </a:r>
            <a:r>
              <a:rPr lang="fr-FR" dirty="0" smtClean="0"/>
              <a:t>La question du patrimoine urbain : </a:t>
            </a:r>
          </a:p>
          <a:p>
            <a:pPr>
              <a:buNone/>
            </a:pPr>
            <a:r>
              <a:rPr lang="fr-FR" b="1" dirty="0" smtClean="0"/>
              <a:t>                -</a:t>
            </a:r>
            <a:r>
              <a:rPr lang="fr-FR" dirty="0" smtClean="0"/>
              <a:t>  les </a:t>
            </a:r>
            <a:r>
              <a:rPr lang="fr-FR" dirty="0" err="1" smtClean="0"/>
              <a:t>riads</a:t>
            </a:r>
            <a:r>
              <a:rPr lang="fr-FR" dirty="0" smtClean="0"/>
              <a:t> :  un patrimoine sacrifié pour la gloire du tourisme ;</a:t>
            </a:r>
          </a:p>
          <a:p>
            <a:pPr marL="1343025" indent="-1343025">
              <a:buNone/>
            </a:pPr>
            <a:r>
              <a:rPr lang="fr-FR" b="1" dirty="0" smtClean="0"/>
              <a:t>                -</a:t>
            </a:r>
            <a:r>
              <a:rPr lang="fr-FR" dirty="0" smtClean="0"/>
              <a:t>  Les monuments en passe d’être privatisés : Concession de la gestion des monuments de Marrakech à une entreprise privée ;</a:t>
            </a:r>
          </a:p>
          <a:p>
            <a:pPr>
              <a:buNone/>
            </a:pPr>
            <a:r>
              <a:rPr lang="fr-FR" b="1" dirty="0" smtClean="0"/>
              <a:t>        </a:t>
            </a:r>
            <a:r>
              <a:rPr lang="fr-FR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Une marchandisation  accrue du patrimoine</a:t>
            </a:r>
          </a:p>
          <a:p>
            <a:pPr marL="636588" indent="-636588">
              <a:buNone/>
            </a:pPr>
            <a:r>
              <a:rPr lang="fr-FR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</a:t>
            </a:r>
            <a:r>
              <a:rPr lang="fr-FR" b="1" dirty="0" smtClean="0"/>
              <a:t> -  </a:t>
            </a:r>
            <a:r>
              <a:rPr lang="fr-FR" dirty="0" smtClean="0"/>
              <a:t>Les avantages fonciers accordés aux promoteurs touristiques pèsent de plus en plus lourds sur les réserves foncières urbaines ;</a:t>
            </a:r>
          </a:p>
          <a:p>
            <a:pPr marL="631825" indent="-631825">
              <a:buNone/>
            </a:pPr>
            <a:r>
              <a:rPr lang="fr-FR" b="1" dirty="0" smtClean="0"/>
              <a:t>      - </a:t>
            </a:r>
            <a:r>
              <a:rPr lang="fr-FR" dirty="0" smtClean="0"/>
              <a:t> La </a:t>
            </a:r>
            <a:r>
              <a:rPr lang="fr-FR" dirty="0" err="1" smtClean="0"/>
              <a:t>touristification</a:t>
            </a:r>
            <a:r>
              <a:rPr lang="fr-FR" dirty="0" smtClean="0"/>
              <a:t> de l’artisanat contribue à la dégradation de la qualité des produits et de l’authenticité d’un savoir-faire ancestral ;</a:t>
            </a:r>
          </a:p>
          <a:p>
            <a:pPr marL="631825" indent="-631825">
              <a:buNone/>
            </a:pPr>
            <a:r>
              <a:rPr lang="fr-FR" dirty="0" smtClean="0"/>
              <a:t>      -   La </a:t>
            </a:r>
            <a:r>
              <a:rPr lang="fr-FR" dirty="0" err="1" smtClean="0"/>
              <a:t>touristification</a:t>
            </a:r>
            <a:r>
              <a:rPr lang="fr-FR" dirty="0" smtClean="0"/>
              <a:t> de la ville accentue la marginalité à travers la prolifération des activités informelles;</a:t>
            </a:r>
          </a:p>
          <a:p>
            <a:pPr marL="631825" indent="-631825">
              <a:buNone/>
              <a:tabLst>
                <a:tab pos="631825" algn="l"/>
              </a:tabLst>
            </a:pPr>
            <a:r>
              <a:rPr lang="fr-FR" b="1" dirty="0" smtClean="0"/>
              <a:t>      -</a:t>
            </a:r>
            <a:r>
              <a:rPr lang="fr-FR" dirty="0" smtClean="0"/>
              <a:t>  Le tourisme s’assimile de plus en plus à un rouleau compresseur qui écrase tout sur son passage. Les dégâts sont très lourds sur le plan culturel et patrimonial </a:t>
            </a:r>
          </a:p>
          <a:p>
            <a:pPr marL="631825" indent="-631825">
              <a:buNone/>
              <a:tabLst>
                <a:tab pos="631825" algn="l"/>
              </a:tabLst>
            </a:pPr>
            <a:r>
              <a:rPr lang="fr-FR" b="1" dirty="0" smtClean="0"/>
              <a:t>        </a:t>
            </a:r>
            <a:r>
              <a:rPr lang="fr-FR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L’authenticité qui est la base du tourisme risque d’être perdue</a:t>
            </a:r>
          </a:p>
          <a:p>
            <a:pPr marL="631825" indent="-631825">
              <a:buNone/>
              <a:tabLst>
                <a:tab pos="631825" algn="l"/>
              </a:tabLst>
            </a:pPr>
            <a:r>
              <a:rPr lang="fr-FR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Le mariage en question s’est avéré enrichissant pour  l’urbanisme moderne et appauvrissant pour le patrimoine vernaculaire.</a:t>
            </a:r>
            <a:endParaRPr lang="fr-FR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-142900"/>
            <a:ext cx="9144000" cy="7000900"/>
          </a:xfrm>
        </p:spPr>
        <p:txBody>
          <a:bodyPr>
            <a:normAutofit fontScale="92500"/>
          </a:bodyPr>
          <a:lstStyle/>
          <a:p>
            <a:endParaRPr lang="fr-FR" b="1" dirty="0" smtClean="0"/>
          </a:p>
          <a:p>
            <a:pPr>
              <a:buNone/>
            </a:pPr>
            <a:r>
              <a:rPr lang="fr-FR" sz="28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3 – 2  La réussite du mariage urbanisme /tourisme dépend de :</a:t>
            </a:r>
            <a:endParaRPr lang="fr-FR" sz="2800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lvl="0">
              <a:buNone/>
            </a:pPr>
            <a:endParaRPr lang="fr-FR" dirty="0" smtClean="0"/>
          </a:p>
          <a:p>
            <a:pPr lvl="0">
              <a:buNone/>
            </a:pPr>
            <a:r>
              <a:rPr lang="fr-FR" dirty="0" smtClean="0"/>
              <a:t> -  </a:t>
            </a:r>
            <a:r>
              <a:rPr lang="fr-FR" b="1" dirty="0" smtClean="0">
                <a:solidFill>
                  <a:schemeClr val="tx1"/>
                </a:solidFill>
              </a:rPr>
              <a:t>Le potentiel naturel régional de la ville:</a:t>
            </a:r>
          </a:p>
          <a:p>
            <a:pPr lvl="0">
              <a:buNone/>
            </a:pPr>
            <a:r>
              <a:rPr lang="fr-FR" b="1" dirty="0" smtClean="0">
                <a:solidFill>
                  <a:schemeClr val="tx1"/>
                </a:solidFill>
              </a:rPr>
              <a:t>    </a:t>
            </a:r>
            <a:r>
              <a:rPr lang="fr-FR" sz="2600" dirty="0" smtClean="0"/>
              <a:t>La mode de l’écotourisme a profité à Fès, Marrakech, Agadir, Ouarzazate ,  Tanger est handicapée sur ce plan</a:t>
            </a:r>
          </a:p>
          <a:p>
            <a:pPr lvl="0">
              <a:buNone/>
            </a:pPr>
            <a:r>
              <a:rPr lang="fr-FR" dirty="0" smtClean="0"/>
              <a:t> </a:t>
            </a:r>
            <a:r>
              <a:rPr lang="fr-FR" dirty="0" smtClean="0">
                <a:solidFill>
                  <a:schemeClr val="tx1"/>
                </a:solidFill>
              </a:rPr>
              <a:t>-  La capacité des villes à développer une animation </a:t>
            </a:r>
            <a:r>
              <a:rPr lang="fr-FR" sz="2600" dirty="0" smtClean="0">
                <a:solidFill>
                  <a:schemeClr val="tx1"/>
                </a:solidFill>
              </a:rPr>
              <a:t>urbaine spécifique </a:t>
            </a:r>
            <a:r>
              <a:rPr lang="fr-FR" sz="2600" dirty="0" smtClean="0"/>
              <a:t>et ayant un caractère culturel accentué a joué en faveur des villes intérieures : Fès, Marrakech, Ouarzazate. . . </a:t>
            </a:r>
          </a:p>
          <a:p>
            <a:pPr lvl="0">
              <a:buNone/>
            </a:pPr>
            <a:r>
              <a:rPr lang="fr-FR" dirty="0" smtClean="0"/>
              <a:t>  -  </a:t>
            </a:r>
            <a:r>
              <a:rPr lang="fr-FR" dirty="0" smtClean="0">
                <a:solidFill>
                  <a:schemeClr val="tx1"/>
                </a:solidFill>
              </a:rPr>
              <a:t>L’existence d’aéroports ouverts à l’international</a:t>
            </a:r>
            <a:r>
              <a:rPr lang="fr-FR" dirty="0" smtClean="0"/>
              <a:t> </a:t>
            </a:r>
            <a:r>
              <a:rPr lang="fr-FR" sz="2600" dirty="0" smtClean="0"/>
              <a:t>est pour beaucoup dans la réussite du mariage urbanisme-tourisme à  Fès, Marrakech, Agadir, Ouarzazate, Tanger…</a:t>
            </a:r>
          </a:p>
          <a:p>
            <a:pPr lvl="0">
              <a:buNone/>
            </a:pPr>
            <a:r>
              <a:rPr lang="fr-FR" dirty="0" smtClean="0"/>
              <a:t>  </a:t>
            </a:r>
            <a:r>
              <a:rPr lang="fr-FR" dirty="0" smtClean="0">
                <a:solidFill>
                  <a:schemeClr val="tx1"/>
                </a:solidFill>
              </a:rPr>
              <a:t>-  La réussite de ce mariage dépend de la place accordée au tourisme dans la planification urbaine</a:t>
            </a:r>
          </a:p>
          <a:p>
            <a:pPr>
              <a:buNone/>
            </a:pPr>
            <a:endParaRPr lang="fr-FR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-142900"/>
            <a:ext cx="9144000" cy="7000900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endParaRPr lang="fr-FR" dirty="0" smtClean="0"/>
          </a:p>
          <a:p>
            <a:pPr>
              <a:buNone/>
            </a:pPr>
            <a:r>
              <a:rPr lang="fr-FR" sz="4400" dirty="0" smtClean="0">
                <a:solidFill>
                  <a:srgbClr val="FFC000"/>
                </a:solidFill>
              </a:rPr>
              <a:t>3 – 3 </a:t>
            </a:r>
            <a:r>
              <a:rPr lang="fr-FR" sz="4400" b="1" dirty="0" smtClean="0">
                <a:solidFill>
                  <a:srgbClr val="FFC000"/>
                </a:solidFill>
              </a:rPr>
              <a:t>Le mariage entre l’urbanisme et le tourisme a des retombées difficilement reproductibles dans d’autres lieux :</a:t>
            </a:r>
          </a:p>
          <a:p>
            <a:pPr>
              <a:buNone/>
            </a:pPr>
            <a:endParaRPr lang="fr-FR" dirty="0" smtClean="0"/>
          </a:p>
          <a:p>
            <a:pPr lvl="0">
              <a:buNone/>
            </a:pPr>
            <a:r>
              <a:rPr lang="fr-FR" dirty="0" smtClean="0"/>
              <a:t> -    </a:t>
            </a:r>
            <a:r>
              <a:rPr lang="fr-FR" sz="3600" dirty="0" smtClean="0">
                <a:solidFill>
                  <a:schemeClr val="tx1"/>
                </a:solidFill>
              </a:rPr>
              <a:t>Le tourisme est à l’origine de nouveaux tissus urbains : intra et extra périmètres urbains : Il peut tirer vers le haut la qualité urbaine : urbanisme de prestige, embellissement…, </a:t>
            </a:r>
          </a:p>
          <a:p>
            <a:pPr lvl="0">
              <a:buNone/>
            </a:pPr>
            <a:r>
              <a:rPr lang="fr-FR" sz="3600" dirty="0" smtClean="0">
                <a:solidFill>
                  <a:schemeClr val="tx1"/>
                </a:solidFill>
              </a:rPr>
              <a:t> -    L’impact du mariage se déploie de plus en plus au sein du territoire régional de la ville : De nouveaux rapports se développent entre la ville et son espace régional ;</a:t>
            </a:r>
          </a:p>
          <a:p>
            <a:pPr lvl="0">
              <a:buNone/>
            </a:pPr>
            <a:r>
              <a:rPr lang="fr-FR" sz="3600" dirty="0" smtClean="0">
                <a:solidFill>
                  <a:schemeClr val="tx1"/>
                </a:solidFill>
              </a:rPr>
              <a:t> -    Le tourisme a des retombées peut avoir des retombées, en matière de métropolisation : Les grands pôles touristiques du Maroc sont des métropoles ( Casablanca, Tanger, Marrakech, Agadir) ou des candidats à la métropolisation : Tétouan, Ouarzazate…</a:t>
            </a:r>
          </a:p>
          <a:p>
            <a:pPr lvl="0">
              <a:buNone/>
            </a:pPr>
            <a:r>
              <a:rPr lang="fr-FR" sz="3600" dirty="0" smtClean="0">
                <a:solidFill>
                  <a:schemeClr val="tx1"/>
                </a:solidFill>
              </a:rPr>
              <a:t> -    Le tourisme s’impose de plus en plus comme un facteur de redynamisation des villes et un vecteur du développement de la créativité de l’urbanisme ;</a:t>
            </a:r>
          </a:p>
          <a:p>
            <a:pPr>
              <a:buNone/>
            </a:pPr>
            <a:r>
              <a:rPr lang="fr-FR" sz="3600" dirty="0" smtClean="0">
                <a:solidFill>
                  <a:schemeClr val="tx1"/>
                </a:solidFill>
              </a:rPr>
              <a:t> -    Il peut être à la bases de nouvelles façons de penser et de concevoir la ville ;</a:t>
            </a:r>
          </a:p>
          <a:p>
            <a:pPr lvl="0">
              <a:buNone/>
            </a:pPr>
            <a:r>
              <a:rPr lang="fr-FR" sz="3600" dirty="0" smtClean="0">
                <a:solidFill>
                  <a:schemeClr val="tx1"/>
                </a:solidFill>
              </a:rPr>
              <a:t> -    Le tourisme peut être un facteur d’entrainement économique, en raison de ses retombées sur de nombreuses activités économiques</a:t>
            </a:r>
          </a:p>
          <a:p>
            <a:pPr>
              <a:buNone/>
            </a:pPr>
            <a:r>
              <a:rPr lang="fr-FR" sz="3600" dirty="0" smtClean="0">
                <a:solidFill>
                  <a:schemeClr val="tx1"/>
                </a:solidFill>
              </a:rPr>
              <a:t> -    Il est exposé aux fluctuations de la conjoncture internationale. Ce sont les villes qui ont diversifiées leurs assises économiques qui ont réussi le mariage en question : Une véritable industrie touristique, avec tout un environnement économique est en gestation à Tanger, Marrakech et Agadir. </a:t>
            </a:r>
            <a:r>
              <a:rPr lang="fr-FR" sz="3600" dirty="0" smtClean="0">
                <a:solidFill>
                  <a:schemeClr val="tx1"/>
                </a:solidFill>
              </a:rPr>
              <a:t> </a:t>
            </a:r>
            <a:endParaRPr lang="fr-FR" sz="3600" dirty="0" smtClean="0">
              <a:solidFill>
                <a:schemeClr val="tx1"/>
              </a:solidFill>
            </a:endParaRPr>
          </a:p>
          <a:p>
            <a:pPr>
              <a:buNone/>
            </a:pPr>
            <a:r>
              <a:rPr lang="fr-FR" sz="3600" dirty="0" smtClean="0">
                <a:solidFill>
                  <a:schemeClr val="tx1"/>
                </a:solidFill>
              </a:rPr>
              <a:t>     </a:t>
            </a:r>
            <a:r>
              <a:rPr lang="fr-FR" sz="36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Construire le durable dans un contexte d’incertitude  </a:t>
            </a:r>
            <a:endParaRPr lang="fr-FR" sz="3600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>
              <a:buNone/>
            </a:pPr>
            <a:endParaRPr lang="fr-FR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0"/>
            <a:ext cx="9144000" cy="6643710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fr-FR" sz="800" b="1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algn="ctr">
              <a:buNone/>
            </a:pPr>
            <a:r>
              <a:rPr lang="fr-FR" sz="24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INTRODUCTION</a:t>
            </a:r>
          </a:p>
          <a:p>
            <a:pPr algn="ctr">
              <a:buNone/>
            </a:pPr>
            <a:endParaRPr lang="fr-FR" sz="2400" b="1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algn="ctr">
              <a:buNone/>
            </a:pPr>
            <a:endParaRPr lang="fr-FR" sz="2400" b="1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algn="just">
              <a:buNone/>
            </a:pPr>
            <a:r>
              <a:rPr lang="fr-FR" sz="2400" b="1" dirty="0" smtClean="0">
                <a:solidFill>
                  <a:schemeClr val="tx1"/>
                </a:solidFill>
              </a:rPr>
              <a:t>-   Le tourisme a toujours fait bon ménage avec la ville;</a:t>
            </a:r>
          </a:p>
          <a:p>
            <a:pPr algn="just">
              <a:buNone/>
            </a:pPr>
            <a:r>
              <a:rPr lang="fr-FR" sz="2400" b="1" dirty="0" smtClean="0">
                <a:solidFill>
                  <a:schemeClr val="tx1"/>
                </a:solidFill>
              </a:rPr>
              <a:t>-   Le tourisme continue à être au cœur de nombreux projets urbains;</a:t>
            </a:r>
          </a:p>
          <a:p>
            <a:pPr algn="just">
              <a:buNone/>
            </a:pPr>
            <a:r>
              <a:rPr lang="fr-FR" sz="2400" b="1" dirty="0" smtClean="0">
                <a:solidFill>
                  <a:schemeClr val="tx1"/>
                </a:solidFill>
              </a:rPr>
              <a:t>-  Le tourisme est porteur d’avantages et de nuisances pour la ville;</a:t>
            </a:r>
          </a:p>
          <a:p>
            <a:pPr algn="just">
              <a:buNone/>
            </a:pPr>
            <a:r>
              <a:rPr lang="fr-FR" sz="2400" b="1" dirty="0" smtClean="0">
                <a:solidFill>
                  <a:schemeClr val="tx1"/>
                </a:solidFill>
              </a:rPr>
              <a:t>-  L’accouplement du tourisme et de la ville se fait selon les principes de l’urbanisme , mais au cas par cas;</a:t>
            </a:r>
          </a:p>
          <a:p>
            <a:pPr algn="just">
              <a:buNone/>
            </a:pPr>
            <a:r>
              <a:rPr lang="fr-FR" sz="2400" b="1" dirty="0" smtClean="0">
                <a:solidFill>
                  <a:schemeClr val="tx1"/>
                </a:solidFill>
              </a:rPr>
              <a:t>-  La présente communication vise à tirer quelques enseignements de ce mariage, à travers des exemples du cas marocain.</a:t>
            </a:r>
          </a:p>
          <a:p>
            <a:pPr algn="just">
              <a:buNone/>
            </a:pPr>
            <a:r>
              <a:rPr lang="fr-FR" sz="2400" b="1" dirty="0" smtClean="0">
                <a:solidFill>
                  <a:schemeClr val="tx1"/>
                </a:solidFill>
              </a:rPr>
              <a:t>-   Elle s’articule autour de trois axes :</a:t>
            </a:r>
          </a:p>
          <a:p>
            <a:pPr algn="just">
              <a:buNone/>
            </a:pPr>
            <a:r>
              <a:rPr lang="fr-FR" sz="2400" b="1" dirty="0" smtClean="0">
                <a:solidFill>
                  <a:schemeClr val="tx1"/>
                </a:solidFill>
              </a:rPr>
              <a:t>       </a:t>
            </a:r>
            <a:r>
              <a:rPr lang="fr-FR" sz="2400" b="1" dirty="0" smtClean="0">
                <a:solidFill>
                  <a:srgbClr val="FFFF00"/>
                </a:solidFill>
              </a:rPr>
              <a:t>1 -  </a:t>
            </a:r>
            <a:r>
              <a:rPr lang="fr-FR" sz="2000" b="1" dirty="0" smtClean="0">
                <a:solidFill>
                  <a:srgbClr val="FFFF00"/>
                </a:solidFill>
              </a:rPr>
              <a:t>L’EVOLUTION DES STRUCTURES URBAINES DEDIEES AU TOURISME  </a:t>
            </a:r>
          </a:p>
          <a:p>
            <a:pPr marL="1073150" indent="-1073150" algn="just">
              <a:buNone/>
            </a:pPr>
            <a:r>
              <a:rPr lang="fr-FR" sz="2000" b="1" dirty="0" smtClean="0">
                <a:solidFill>
                  <a:srgbClr val="FFFF00"/>
                </a:solidFill>
              </a:rPr>
              <a:t>         2 -  QUEL MARIAGE  ENTRE LES STRUCTURES TOURISTIQSUES ET LES TISSUS URBAINS ?</a:t>
            </a:r>
          </a:p>
          <a:p>
            <a:pPr marL="1073150" indent="-1073150" algn="just">
              <a:buNone/>
            </a:pPr>
            <a:r>
              <a:rPr lang="fr-FR" sz="2000" b="1" dirty="0" smtClean="0">
                <a:solidFill>
                  <a:srgbClr val="FFFF00"/>
                </a:solidFill>
              </a:rPr>
              <a:t>         3 -  QUELS  ENSEIGNEMENTS ? </a:t>
            </a:r>
          </a:p>
          <a:p>
            <a:pPr marL="1073150" indent="-1073150" algn="just">
              <a:buNone/>
            </a:pPr>
            <a:endParaRPr lang="fr-FR" sz="2000" dirty="0" smtClean="0">
              <a:solidFill>
                <a:schemeClr val="tx1"/>
              </a:solidFill>
            </a:endParaRPr>
          </a:p>
          <a:p>
            <a:pPr algn="just">
              <a:buNone/>
            </a:pPr>
            <a:endParaRPr lang="fr-FR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marL="631825" indent="-631825">
              <a:buNone/>
            </a:pPr>
            <a:r>
              <a:rPr lang="fr-FR" sz="2800" b="1" dirty="0" smtClean="0">
                <a:solidFill>
                  <a:srgbClr val="FFFF00"/>
                </a:solidFill>
              </a:rPr>
              <a:t>1 -  L’EVOLUTION  DES  STRUCTURES  URBAINES  DEDIEES  AU TOURISME  AU  MAROC</a:t>
            </a:r>
          </a:p>
          <a:p>
            <a:pPr marL="631825" indent="-631825">
              <a:buNone/>
            </a:pPr>
            <a:endParaRPr lang="fr-FR" sz="2800" b="1" dirty="0" smtClean="0">
              <a:solidFill>
                <a:schemeClr val="tx1"/>
              </a:solidFill>
            </a:endParaRPr>
          </a:p>
          <a:p>
            <a:pPr marL="631825" indent="-631825">
              <a:buNone/>
            </a:pPr>
            <a:r>
              <a:rPr lang="fr-FR" sz="2800" b="1" dirty="0" smtClean="0">
                <a:solidFill>
                  <a:schemeClr val="tx1"/>
                </a:solidFill>
              </a:rPr>
              <a:t>1 – 1  LA PREMIERE  GENERATION  :  Le protectorat</a:t>
            </a:r>
          </a:p>
          <a:p>
            <a:pPr marL="631825" indent="-631825">
              <a:buNone/>
            </a:pPr>
            <a:r>
              <a:rPr lang="fr-FR" sz="2800" b="1" dirty="0" smtClean="0">
                <a:solidFill>
                  <a:schemeClr val="tx1"/>
                </a:solidFill>
              </a:rPr>
              <a:t>     -  Des  unités hôtelières disséminées  dans les tissus urbains </a:t>
            </a:r>
          </a:p>
          <a:p>
            <a:pPr>
              <a:buNone/>
            </a:pPr>
            <a:r>
              <a:rPr lang="fr-FR" sz="2800" dirty="0" smtClean="0"/>
              <a:t>          -   Une génération qui reste fortement présente</a:t>
            </a:r>
          </a:p>
          <a:p>
            <a:pPr marL="1347788" indent="-1347788">
              <a:buNone/>
            </a:pPr>
            <a:r>
              <a:rPr lang="fr-FR" sz="2800" dirty="0" smtClean="0"/>
              <a:t>          -   Une génération en mutation : des hôtels de plus en plus imposants et au style tapageur</a:t>
            </a:r>
          </a:p>
          <a:p>
            <a:pPr>
              <a:buNone/>
            </a:pPr>
            <a:endParaRPr lang="fr-FR" sz="2800" dirty="0" smtClean="0"/>
          </a:p>
          <a:p>
            <a:pPr>
              <a:buNone/>
            </a:pPr>
            <a:endParaRPr lang="fr-FR" sz="2800" b="1" dirty="0" smtClean="0">
              <a:solidFill>
                <a:schemeClr val="tx1"/>
              </a:solidFill>
            </a:endParaRPr>
          </a:p>
          <a:p>
            <a:pPr marL="631825" indent="-631825">
              <a:buNone/>
            </a:pPr>
            <a:r>
              <a:rPr lang="fr-FR" sz="2800" b="1" dirty="0" smtClean="0">
                <a:solidFill>
                  <a:schemeClr val="tx1"/>
                </a:solidFill>
              </a:rPr>
              <a:t> </a:t>
            </a:r>
            <a:endParaRPr lang="fr-FR" sz="2800" dirty="0">
              <a:solidFill>
                <a:schemeClr val="tx1"/>
              </a:solidFill>
            </a:endParaRPr>
          </a:p>
        </p:txBody>
      </p:sp>
      <p:pic>
        <p:nvPicPr>
          <p:cNvPr id="5" name="Image 4" descr="Résultat de recherche d'images pour &quot;cap malabata tanger&quot;"/>
          <p:cNvPicPr/>
          <p:nvPr/>
        </p:nvPicPr>
        <p:blipFill>
          <a:blip r:embed="rId2"/>
          <a:srcRect t="8571" b="8571"/>
          <a:stretch>
            <a:fillRect/>
          </a:stretch>
        </p:blipFill>
        <p:spPr bwMode="auto">
          <a:xfrm>
            <a:off x="3286116" y="4429132"/>
            <a:ext cx="2643206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 descr="http://media-cdn.tripadvisor.com/media/photo-s/07/90/26/94/royal-tulip-city-center.jpg"/>
          <p:cNvPicPr/>
          <p:nvPr/>
        </p:nvPicPr>
        <p:blipFill>
          <a:blip r:embed="rId3"/>
          <a:srcRect l="3889" t="16591" r="26089" b="4701"/>
          <a:stretch>
            <a:fillRect/>
          </a:stretch>
        </p:blipFill>
        <p:spPr bwMode="auto">
          <a:xfrm>
            <a:off x="5904000" y="4429132"/>
            <a:ext cx="3240000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 6" descr="http://d2ospcogtsmgn3.cloudfront.net/images/hotels/49827/marrakesh-royal-palm-marrakech-359801_1000_560.jpg"/>
          <p:cNvPicPr/>
          <p:nvPr/>
        </p:nvPicPr>
        <p:blipFill>
          <a:blip r:embed="rId4">
            <a:lum bright="10000" contrast="10000"/>
          </a:blip>
          <a:srcRect l="11400" t="29064" r="7171"/>
          <a:stretch>
            <a:fillRect/>
          </a:stretch>
        </p:blipFill>
        <p:spPr bwMode="auto">
          <a:xfrm>
            <a:off x="0" y="4429132"/>
            <a:ext cx="3240000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>
              <a:buNone/>
            </a:pPr>
            <a:r>
              <a:rPr lang="fr-FR" b="1" dirty="0" smtClean="0">
                <a:solidFill>
                  <a:schemeClr val="tx1"/>
                </a:solidFill>
              </a:rPr>
              <a:t>1 – 2  LA  DEUXIEME GENERATION  : </a:t>
            </a:r>
            <a:r>
              <a:rPr lang="fr-FR" sz="2800" dirty="0" smtClean="0">
                <a:solidFill>
                  <a:schemeClr val="tx1"/>
                </a:solidFill>
              </a:rPr>
              <a:t>L’indépendance</a:t>
            </a:r>
            <a:endParaRPr lang="fr-FR" sz="2800" dirty="0" smtClean="0"/>
          </a:p>
          <a:p>
            <a:pPr>
              <a:buNone/>
            </a:pPr>
            <a:r>
              <a:rPr lang="fr-FR" dirty="0" smtClean="0"/>
              <a:t>  -  </a:t>
            </a:r>
            <a:r>
              <a:rPr lang="fr-FR" sz="2800" dirty="0" smtClean="0"/>
              <a:t>Des zones touristiques urbaines bien individualisées :</a:t>
            </a:r>
          </a:p>
          <a:p>
            <a:pPr marL="1073150" indent="-350838">
              <a:buFont typeface="Wingdings" pitchFamily="2" charset="2"/>
              <a:buChar char="§"/>
              <a:tabLst>
                <a:tab pos="982663" algn="l"/>
              </a:tabLst>
            </a:pPr>
            <a:r>
              <a:rPr lang="fr-FR" sz="2400" dirty="0" smtClean="0"/>
              <a:t>Baie de Tanger, Hivernage de Marrakech, Zone  touristique d’Agadir, de Ouarzazate… </a:t>
            </a:r>
          </a:p>
          <a:p>
            <a:pPr marL="1073150" indent="-350838">
              <a:buFont typeface="Wingdings" pitchFamily="2" charset="2"/>
              <a:buChar char="§"/>
              <a:tabLst>
                <a:tab pos="982663" algn="l"/>
              </a:tabLst>
            </a:pPr>
            <a:r>
              <a:rPr lang="fr-FR" sz="2400" dirty="0" smtClean="0"/>
              <a:t>Des espaces  « fermés » et tournant le dos à la ville</a:t>
            </a:r>
          </a:p>
          <a:p>
            <a:pPr marL="727075" indent="-727075">
              <a:buNone/>
            </a:pPr>
            <a:r>
              <a:rPr lang="fr-FR" sz="2800" dirty="0" smtClean="0"/>
              <a:t>       </a:t>
            </a:r>
            <a:endParaRPr lang="fr-FR" sz="2800" dirty="0"/>
          </a:p>
        </p:txBody>
      </p:sp>
      <p:pic>
        <p:nvPicPr>
          <p:cNvPr id="14" name="Image 13"/>
          <p:cNvPicPr/>
          <p:nvPr/>
        </p:nvPicPr>
        <p:blipFill>
          <a:blip r:embed="rId2"/>
          <a:srcRect l="32791" t="54305" r="16285" b="12092"/>
          <a:stretch>
            <a:fillRect/>
          </a:stretch>
        </p:blipFill>
        <p:spPr bwMode="auto">
          <a:xfrm>
            <a:off x="642910" y="2500306"/>
            <a:ext cx="7572428" cy="2319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Image 14" descr="http://maroc-varietes.weebly.com/uploads/2/2/0/8/22086630/3814993_orig.jpg"/>
          <p:cNvPicPr/>
          <p:nvPr/>
        </p:nvPicPr>
        <p:blipFill>
          <a:blip r:embed="rId3"/>
          <a:srcRect t="20604" r="16368"/>
          <a:stretch>
            <a:fillRect/>
          </a:stretch>
        </p:blipFill>
        <p:spPr bwMode="auto">
          <a:xfrm>
            <a:off x="357158" y="4857760"/>
            <a:ext cx="3929090" cy="200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Image 15" descr="http://www.inseec-travel-tips.com/wp-content/uploads/2013/10/la-baie-de-tanger.jpg"/>
          <p:cNvPicPr/>
          <p:nvPr/>
        </p:nvPicPr>
        <p:blipFill>
          <a:blip r:embed="rId4"/>
          <a:srcRect t="9324" b="14186"/>
          <a:stretch>
            <a:fillRect/>
          </a:stretch>
        </p:blipFill>
        <p:spPr bwMode="auto">
          <a:xfrm>
            <a:off x="4357686" y="4857760"/>
            <a:ext cx="4320000" cy="200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/>
          </p:cNvPicPr>
          <p:nvPr>
            <p:ph idx="1"/>
          </p:nvPr>
        </p:nvPicPr>
        <p:blipFill>
          <a:blip r:embed="rId2"/>
          <a:srcRect l="26029" t="29801" r="25255" b="23620"/>
          <a:stretch>
            <a:fillRect/>
          </a:stretch>
        </p:blipFill>
        <p:spPr bwMode="auto">
          <a:xfrm>
            <a:off x="214282" y="1"/>
            <a:ext cx="8643998" cy="3714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214282" y="500042"/>
            <a:ext cx="2621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Zone touristique d’Agadir</a:t>
            </a:r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6" name="Image 5"/>
          <p:cNvPicPr/>
          <p:nvPr/>
        </p:nvPicPr>
        <p:blipFill>
          <a:blip r:embed="rId3" cstate="print"/>
          <a:srcRect l="21311" r="42623"/>
          <a:stretch>
            <a:fillRect/>
          </a:stretch>
        </p:blipFill>
        <p:spPr bwMode="auto">
          <a:xfrm>
            <a:off x="214282" y="3786190"/>
            <a:ext cx="4071966" cy="307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 6" descr="http://www.visitetanger.com/hwdphotos/uploads/17/99c2754117345c1c7a10b97d2c4e4549.jpg"/>
          <p:cNvPicPr/>
          <p:nvPr/>
        </p:nvPicPr>
        <p:blipFill>
          <a:blip r:embed="rId4"/>
          <a:srcRect l="3712" t="16315" r="2175" b="372"/>
          <a:stretch>
            <a:fillRect/>
          </a:stretch>
        </p:blipFill>
        <p:spPr bwMode="auto">
          <a:xfrm>
            <a:off x="4500563" y="3786190"/>
            <a:ext cx="4357717" cy="307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/>
          </p:cNvPicPr>
          <p:nvPr>
            <p:ph idx="1"/>
          </p:nvPr>
        </p:nvPicPr>
        <p:blipFill>
          <a:blip r:embed="rId2"/>
          <a:srcRect l="1562" t="8055" r="1562" b="13194"/>
          <a:stretch>
            <a:fillRect/>
          </a:stretch>
        </p:blipFill>
        <p:spPr bwMode="auto">
          <a:xfrm>
            <a:off x="142844" y="0"/>
            <a:ext cx="8858312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428596" y="0"/>
            <a:ext cx="3421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FF00"/>
                </a:solidFill>
              </a:rPr>
              <a:t>Quartier Hivernage de Marrakech</a:t>
            </a:r>
            <a:endParaRPr lang="fr-FR" dirty="0">
              <a:solidFill>
                <a:srgbClr val="FFFF00"/>
              </a:solidFill>
            </a:endParaRPr>
          </a:p>
        </p:txBody>
      </p:sp>
      <p:pic>
        <p:nvPicPr>
          <p:cNvPr id="6" name="Image 5" descr="http://media.tui.nl/953/9539EA74E2868C31828CD5CC6610E76D.jpg"/>
          <p:cNvPicPr/>
          <p:nvPr/>
        </p:nvPicPr>
        <p:blipFill>
          <a:blip r:embed="rId3">
            <a:lum bright="10000"/>
          </a:blip>
          <a:srcRect/>
          <a:stretch>
            <a:fillRect/>
          </a:stretch>
        </p:blipFill>
        <p:spPr bwMode="auto">
          <a:xfrm>
            <a:off x="214282" y="4143380"/>
            <a:ext cx="4874260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 6" descr="Résultat de recherche d'images pour &quot;Marrakech&quot;"/>
          <p:cNvPicPr/>
          <p:nvPr/>
        </p:nvPicPr>
        <p:blipFill>
          <a:blip r:embed="rId4">
            <a:lum contrast="10000"/>
          </a:blip>
          <a:srcRect t="26818"/>
          <a:stretch>
            <a:fillRect/>
          </a:stretch>
        </p:blipFill>
        <p:spPr bwMode="auto">
          <a:xfrm>
            <a:off x="5214942" y="4214818"/>
            <a:ext cx="3786214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-142900"/>
            <a:ext cx="9144000" cy="7000900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endParaRPr lang="fr-FR" dirty="0" smtClean="0"/>
          </a:p>
          <a:p>
            <a:pPr lvl="0">
              <a:buNone/>
            </a:pPr>
            <a:endParaRPr lang="fr-FR" dirty="0" smtClean="0"/>
          </a:p>
          <a:p>
            <a:pPr lvl="0">
              <a:buNone/>
            </a:pPr>
            <a:r>
              <a:rPr lang="fr-FR" dirty="0" smtClean="0"/>
              <a:t>   </a:t>
            </a:r>
            <a:r>
              <a:rPr lang="fr-FR" sz="2400" dirty="0" smtClean="0"/>
              <a:t>-  Des stations périurbaines ou complexes touristiques hors classe</a:t>
            </a:r>
          </a:p>
          <a:p>
            <a:pPr marL="727075" lvl="0" indent="-727075">
              <a:buNone/>
            </a:pPr>
            <a:r>
              <a:rPr lang="fr-FR" sz="2400" dirty="0" smtClean="0"/>
              <a:t>       -  Dans le prolongement des tissus urbains et légèrement en retrait</a:t>
            </a:r>
          </a:p>
          <a:p>
            <a:pPr marL="727075" lvl="0" indent="-727075">
              <a:buNone/>
            </a:pPr>
            <a:r>
              <a:rPr lang="fr-FR" sz="2400" dirty="0" smtClean="0"/>
              <a:t>       -  Des espaces plus fermés que les zones touristiques urbaines</a:t>
            </a:r>
          </a:p>
          <a:p>
            <a:pPr marL="727075" lvl="0" indent="-727075">
              <a:buNone/>
            </a:pPr>
            <a:r>
              <a:rPr lang="fr-FR" sz="2400" dirty="0" smtClean="0"/>
              <a:t>       -  Une nouvelle génération = un standing  plus élevé : le top touristique  international</a:t>
            </a:r>
          </a:p>
          <a:p>
            <a:pPr marL="727075" lvl="0" indent="-727075">
              <a:buNone/>
            </a:pPr>
            <a:r>
              <a:rPr lang="fr-FR" sz="2400" dirty="0" smtClean="0"/>
              <a:t>       -  Des structures touristiques élitistes : Mazagan , </a:t>
            </a:r>
            <a:r>
              <a:rPr lang="fr-FR" sz="2400" dirty="0" err="1" smtClean="0"/>
              <a:t>Saaidia</a:t>
            </a:r>
            <a:r>
              <a:rPr lang="fr-FR" sz="2400" dirty="0" smtClean="0"/>
              <a:t>, , Marrakech périurbain . . . </a:t>
            </a:r>
          </a:p>
          <a:p>
            <a:pPr marL="727075" lvl="0" indent="-727075">
              <a:buNone/>
            </a:pPr>
            <a:r>
              <a:rPr lang="fr-FR" sz="2400" dirty="0" smtClean="0"/>
              <a:t>       -  Elles offrent l’hébergement , en suites d’hôtel, villas, </a:t>
            </a:r>
            <a:r>
              <a:rPr lang="fr-FR" sz="2400" dirty="0" err="1" smtClean="0"/>
              <a:t>riads</a:t>
            </a:r>
            <a:r>
              <a:rPr lang="fr-FR" sz="2400" dirty="0" smtClean="0"/>
              <a:t>, avec piscine privée, et accès à un parcours de golf, thalassothérapie, personnel permanent,...</a:t>
            </a:r>
          </a:p>
          <a:p>
            <a:pPr marL="727075" lvl="0" indent="-727075">
              <a:buNone/>
            </a:pPr>
            <a:r>
              <a:rPr lang="fr-FR" sz="2400" dirty="0" smtClean="0"/>
              <a:t>       -   Des structures qui fonctionnent en « vase clos »</a:t>
            </a:r>
          </a:p>
          <a:p>
            <a:pPr marL="727075" lvl="0" indent="-727075">
              <a:buNone/>
            </a:pPr>
            <a:r>
              <a:rPr lang="fr-FR" sz="2400" dirty="0" smtClean="0"/>
              <a:t>       C’est dans les périphéries de Marrakech qu’on trouve les stations de très haut niveau international:</a:t>
            </a:r>
          </a:p>
          <a:p>
            <a:pPr marL="727075" lvl="0" indent="-727075">
              <a:buNone/>
            </a:pPr>
            <a:endParaRPr lang="fr-FR" sz="2400" dirty="0" smtClean="0"/>
          </a:p>
          <a:p>
            <a:pPr marL="727075" lvl="0" indent="-727075">
              <a:buNone/>
            </a:pPr>
            <a:endParaRPr lang="fr-FR" sz="2400" dirty="0" smtClean="0"/>
          </a:p>
          <a:p>
            <a:pPr marL="727075" lvl="0" indent="-727075">
              <a:buNone/>
            </a:pPr>
            <a:r>
              <a:rPr lang="fr-FR" sz="2400" dirty="0" smtClean="0"/>
              <a:t> </a:t>
            </a:r>
          </a:p>
          <a:p>
            <a:pPr marL="727075" lvl="0" indent="-727075">
              <a:buNone/>
            </a:pPr>
            <a:r>
              <a:rPr lang="fr-FR" sz="2400" dirty="0" smtClean="0"/>
              <a:t>  </a:t>
            </a:r>
          </a:p>
          <a:p>
            <a:pPr>
              <a:buNone/>
            </a:pPr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78581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dirty="0" smtClean="0"/>
              <a:t>1 – 3  LA  TROISIEME  GENERATION  : </a:t>
            </a:r>
            <a:r>
              <a:rPr lang="fr-FR" sz="2000" dirty="0" smtClean="0"/>
              <a:t>Années 90</a:t>
            </a:r>
            <a:r>
              <a:rPr lang="fr-FR" sz="3200" dirty="0" smtClean="0"/>
              <a:t> </a:t>
            </a:r>
            <a:endParaRPr lang="fr-FR" sz="32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/>
          </p:cNvPicPr>
          <p:nvPr>
            <p:ph idx="1"/>
          </p:nvPr>
        </p:nvPicPr>
        <p:blipFill>
          <a:blip r:embed="rId2">
            <a:lum bright="10000" contrast="10000"/>
          </a:blip>
          <a:srcRect b="11166"/>
          <a:stretch>
            <a:fillRect/>
          </a:stretch>
        </p:blipFill>
        <p:spPr bwMode="auto">
          <a:xfrm>
            <a:off x="0" y="1"/>
            <a:ext cx="9144000" cy="3643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5929322" y="0"/>
            <a:ext cx="1662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Station </a:t>
            </a:r>
            <a:r>
              <a:rPr lang="fr-FR" dirty="0" err="1" smtClean="0"/>
              <a:t>Saaidia</a:t>
            </a:r>
            <a:endParaRPr lang="fr-FR" dirty="0"/>
          </a:p>
        </p:txBody>
      </p:sp>
      <p:pic>
        <p:nvPicPr>
          <p:cNvPr id="6" name="Image 5"/>
          <p:cNvPicPr/>
          <p:nvPr/>
        </p:nvPicPr>
        <p:blipFill>
          <a:blip r:embed="rId3"/>
          <a:srcRect l="24096" t="7947" b="20088"/>
          <a:stretch>
            <a:fillRect/>
          </a:stretch>
        </p:blipFill>
        <p:spPr bwMode="auto">
          <a:xfrm>
            <a:off x="0" y="3714752"/>
            <a:ext cx="9144000" cy="314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oneTexte 6"/>
          <p:cNvSpPr txBox="1"/>
          <p:nvPr/>
        </p:nvSpPr>
        <p:spPr>
          <a:xfrm>
            <a:off x="6572264" y="3714752"/>
            <a:ext cx="1824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FF00"/>
                </a:solidFill>
              </a:rPr>
              <a:t>Station Mazagan</a:t>
            </a:r>
            <a:endParaRPr lang="fr-FR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/>
          </p:cNvPicPr>
          <p:nvPr>
            <p:ph idx="1"/>
          </p:nvPr>
        </p:nvPicPr>
        <p:blipFill>
          <a:blip r:embed="rId2"/>
          <a:srcRect l="35275" t="9051" r="26773" b="26931"/>
          <a:stretch>
            <a:fillRect/>
          </a:stretch>
        </p:blipFill>
        <p:spPr bwMode="auto">
          <a:xfrm>
            <a:off x="428596" y="0"/>
            <a:ext cx="835824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omenade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Promenade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Promenade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353</TotalTime>
  <Words>619</Words>
  <Application>Microsoft Office PowerPoint</Application>
  <PresentationFormat>Affichage à l'écran (4:3)</PresentationFormat>
  <Paragraphs>129</Paragraphs>
  <Slides>18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19" baseType="lpstr">
      <vt:lpstr>Promenade</vt:lpstr>
      <vt:lpstr>INDUSTRIE  TOURISTIQUE  ET  PATRIMOINE  URBAIN  Quel mariage ? Des exemples du Maroc      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C:</dc:creator>
  <cp:lastModifiedBy>C:</cp:lastModifiedBy>
  <cp:revision>40</cp:revision>
  <dcterms:created xsi:type="dcterms:W3CDTF">2015-09-29T20:47:09Z</dcterms:created>
  <dcterms:modified xsi:type="dcterms:W3CDTF">2015-10-01T17:21:03Z</dcterms:modified>
</cp:coreProperties>
</file>