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62" r:id="rId7"/>
    <p:sldId id="263" r:id="rId8"/>
    <p:sldId id="278" r:id="rId9"/>
    <p:sldId id="279" r:id="rId10"/>
    <p:sldId id="265" r:id="rId11"/>
    <p:sldId id="266" r:id="rId12"/>
    <p:sldId id="267" r:id="rId13"/>
    <p:sldId id="268" r:id="rId14"/>
    <p:sldId id="269" r:id="rId15"/>
    <p:sldId id="270" r:id="rId16"/>
    <p:sldId id="272" r:id="rId17"/>
    <p:sldId id="271" r:id="rId18"/>
    <p:sldId id="273" r:id="rId19"/>
    <p:sldId id="274" r:id="rId20"/>
    <p:sldId id="275" r:id="rId21"/>
    <p:sldId id="277" r:id="rId22"/>
    <p:sldId id="281" r:id="rId23"/>
    <p:sldId id="280" r:id="rId24"/>
    <p:sldId id="286" r:id="rId25"/>
    <p:sldId id="284" r:id="rId26"/>
    <p:sldId id="282" r:id="rId27"/>
    <p:sldId id="276" r:id="rId28"/>
    <p:sldId id="283" r:id="rId29"/>
    <p:sldId id="290" r:id="rId30"/>
    <p:sldId id="288" r:id="rId31"/>
    <p:sldId id="285" r:id="rId32"/>
    <p:sldId id="287" r:id="rId33"/>
    <p:sldId id="289" r:id="rId34"/>
    <p:sldId id="291" r:id="rId35"/>
    <p:sldId id="294" r:id="rId36"/>
    <p:sldId id="295" r:id="rId37"/>
    <p:sldId id="296" r:id="rId38"/>
    <p:sldId id="297" r:id="rId39"/>
    <p:sldId id="298" r:id="rId40"/>
    <p:sldId id="299" r:id="rId41"/>
    <p:sldId id="300" r:id="rId42"/>
    <p:sldId id="302" r:id="rId43"/>
    <p:sldId id="303" r:id="rId44"/>
    <p:sldId id="304" r:id="rId45"/>
    <p:sldId id="305" r:id="rId46"/>
    <p:sldId id="301" r:id="rId47"/>
  </p:sldIdLst>
  <p:sldSz cx="9144000" cy="6858000" type="screen4x3"/>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p:scale>
          <a:sx n="60" d="100"/>
          <a:sy n="60" d="100"/>
        </p:scale>
        <p:origin x="-1656" y="-468"/>
      </p:cViewPr>
      <p:guideLst>
        <p:guide orient="horz" pos="2160"/>
        <p:guide pos="297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fr-FR" smtClean="0"/>
              <a:t>Modifiez le style du titre</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s-ES_tradnl"/>
          </a:p>
        </p:txBody>
      </p:sp>
      <p:sp>
        <p:nvSpPr>
          <p:cNvPr id="4" name="3 Marcador de fecha"/>
          <p:cNvSpPr>
            <a:spLocks noGrp="1"/>
          </p:cNvSpPr>
          <p:nvPr>
            <p:ph type="dt" sz="half" idx="10"/>
          </p:nvPr>
        </p:nvSpPr>
        <p:spPr/>
        <p:txBody>
          <a:bodyPr/>
          <a:lstStyle/>
          <a:p>
            <a:fld id="{E2747FD0-A986-4C41-9C77-84ABD2ECA5F3}" type="datetimeFigureOut">
              <a:rPr lang="es-ES_tradnl" smtClean="0"/>
              <a:t>05/10/2015</a:t>
            </a:fld>
            <a:endParaRPr lang="es-ES_tradnl"/>
          </a:p>
        </p:txBody>
      </p:sp>
      <p:sp>
        <p:nvSpPr>
          <p:cNvPr id="5" name="4 Marcador de pie de página"/>
          <p:cNvSpPr>
            <a:spLocks noGrp="1"/>
          </p:cNvSpPr>
          <p:nvPr>
            <p:ph type="ftr" sz="quarter" idx="11"/>
          </p:nvPr>
        </p:nvSpPr>
        <p:spPr/>
        <p:txBody>
          <a:bodyPr/>
          <a:lstStyle/>
          <a:p>
            <a:endParaRPr lang="es-ES_tradnl"/>
          </a:p>
        </p:txBody>
      </p:sp>
      <p:sp>
        <p:nvSpPr>
          <p:cNvPr id="6" name="5 Marcador de número de diapositiva"/>
          <p:cNvSpPr>
            <a:spLocks noGrp="1"/>
          </p:cNvSpPr>
          <p:nvPr>
            <p:ph type="sldNum" sz="quarter" idx="12"/>
          </p:nvPr>
        </p:nvSpPr>
        <p:spPr/>
        <p:txBody>
          <a:bodyPr/>
          <a:lstStyle/>
          <a:p>
            <a:fld id="{597C146E-0609-4BC0-A0F4-5C0DD89622C0}" type="slidenum">
              <a:rPr lang="es-ES_tradnl" smtClean="0"/>
              <a:t>‹#›</a:t>
            </a:fld>
            <a:endParaRPr lang="es-ES_trad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fr-FR" smtClean="0"/>
              <a:t>Modifiez le style du titre</a:t>
            </a:r>
            <a:endParaRPr lang="es-ES_tradnl"/>
          </a:p>
        </p:txBody>
      </p:sp>
      <p:sp>
        <p:nvSpPr>
          <p:cNvPr id="3" name="2 Marcador de texto vertical"/>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s-ES_tradnl"/>
          </a:p>
        </p:txBody>
      </p:sp>
      <p:sp>
        <p:nvSpPr>
          <p:cNvPr id="4" name="3 Marcador de fecha"/>
          <p:cNvSpPr>
            <a:spLocks noGrp="1"/>
          </p:cNvSpPr>
          <p:nvPr>
            <p:ph type="dt" sz="half" idx="10"/>
          </p:nvPr>
        </p:nvSpPr>
        <p:spPr/>
        <p:txBody>
          <a:bodyPr/>
          <a:lstStyle/>
          <a:p>
            <a:fld id="{E2747FD0-A986-4C41-9C77-84ABD2ECA5F3}" type="datetimeFigureOut">
              <a:rPr lang="es-ES_tradnl" smtClean="0"/>
              <a:t>05/10/2015</a:t>
            </a:fld>
            <a:endParaRPr lang="es-ES_tradnl"/>
          </a:p>
        </p:txBody>
      </p:sp>
      <p:sp>
        <p:nvSpPr>
          <p:cNvPr id="5" name="4 Marcador de pie de página"/>
          <p:cNvSpPr>
            <a:spLocks noGrp="1"/>
          </p:cNvSpPr>
          <p:nvPr>
            <p:ph type="ftr" sz="quarter" idx="11"/>
          </p:nvPr>
        </p:nvSpPr>
        <p:spPr/>
        <p:txBody>
          <a:bodyPr/>
          <a:lstStyle/>
          <a:p>
            <a:endParaRPr lang="es-ES_tradnl"/>
          </a:p>
        </p:txBody>
      </p:sp>
      <p:sp>
        <p:nvSpPr>
          <p:cNvPr id="6" name="5 Marcador de número de diapositiva"/>
          <p:cNvSpPr>
            <a:spLocks noGrp="1"/>
          </p:cNvSpPr>
          <p:nvPr>
            <p:ph type="sldNum" sz="quarter" idx="12"/>
          </p:nvPr>
        </p:nvSpPr>
        <p:spPr/>
        <p:txBody>
          <a:bodyPr/>
          <a:lstStyle/>
          <a:p>
            <a:fld id="{597C146E-0609-4BC0-A0F4-5C0DD89622C0}" type="slidenum">
              <a:rPr lang="es-ES_tradnl" smtClean="0"/>
              <a:t>‹#›</a:t>
            </a:fld>
            <a:endParaRPr lang="es-ES_trad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fr-FR" smtClean="0"/>
              <a:t>Modifiez le style du titre</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s-ES_tradnl"/>
          </a:p>
        </p:txBody>
      </p:sp>
      <p:sp>
        <p:nvSpPr>
          <p:cNvPr id="4" name="3 Marcador de fecha"/>
          <p:cNvSpPr>
            <a:spLocks noGrp="1"/>
          </p:cNvSpPr>
          <p:nvPr>
            <p:ph type="dt" sz="half" idx="10"/>
          </p:nvPr>
        </p:nvSpPr>
        <p:spPr/>
        <p:txBody>
          <a:bodyPr/>
          <a:lstStyle/>
          <a:p>
            <a:fld id="{E2747FD0-A986-4C41-9C77-84ABD2ECA5F3}" type="datetimeFigureOut">
              <a:rPr lang="es-ES_tradnl" smtClean="0"/>
              <a:t>05/10/2015</a:t>
            </a:fld>
            <a:endParaRPr lang="es-ES_tradnl"/>
          </a:p>
        </p:txBody>
      </p:sp>
      <p:sp>
        <p:nvSpPr>
          <p:cNvPr id="5" name="4 Marcador de pie de página"/>
          <p:cNvSpPr>
            <a:spLocks noGrp="1"/>
          </p:cNvSpPr>
          <p:nvPr>
            <p:ph type="ftr" sz="quarter" idx="11"/>
          </p:nvPr>
        </p:nvSpPr>
        <p:spPr/>
        <p:txBody>
          <a:bodyPr/>
          <a:lstStyle/>
          <a:p>
            <a:endParaRPr lang="es-ES_tradnl"/>
          </a:p>
        </p:txBody>
      </p:sp>
      <p:sp>
        <p:nvSpPr>
          <p:cNvPr id="6" name="5 Marcador de número de diapositiva"/>
          <p:cNvSpPr>
            <a:spLocks noGrp="1"/>
          </p:cNvSpPr>
          <p:nvPr>
            <p:ph type="sldNum" sz="quarter" idx="12"/>
          </p:nvPr>
        </p:nvSpPr>
        <p:spPr/>
        <p:txBody>
          <a:bodyPr/>
          <a:lstStyle/>
          <a:p>
            <a:fld id="{597C146E-0609-4BC0-A0F4-5C0DD89622C0}" type="slidenum">
              <a:rPr lang="es-ES_tradnl" smtClean="0"/>
              <a:t>‹#›</a:t>
            </a:fld>
            <a:endParaRPr lang="es-ES_trad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fr-FR" smtClean="0"/>
              <a:t>Modifiez le style du titre</a:t>
            </a:r>
            <a:endParaRPr lang="es-ES_tradnl"/>
          </a:p>
        </p:txBody>
      </p:sp>
      <p:sp>
        <p:nvSpPr>
          <p:cNvPr id="3" name="2 Marcador de contenido"/>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s-ES_tradnl"/>
          </a:p>
        </p:txBody>
      </p:sp>
      <p:sp>
        <p:nvSpPr>
          <p:cNvPr id="4" name="3 Marcador de fecha"/>
          <p:cNvSpPr>
            <a:spLocks noGrp="1"/>
          </p:cNvSpPr>
          <p:nvPr>
            <p:ph type="dt" sz="half" idx="10"/>
          </p:nvPr>
        </p:nvSpPr>
        <p:spPr/>
        <p:txBody>
          <a:bodyPr/>
          <a:lstStyle/>
          <a:p>
            <a:fld id="{E2747FD0-A986-4C41-9C77-84ABD2ECA5F3}" type="datetimeFigureOut">
              <a:rPr lang="es-ES_tradnl" smtClean="0"/>
              <a:t>05/10/2015</a:t>
            </a:fld>
            <a:endParaRPr lang="es-ES_tradnl"/>
          </a:p>
        </p:txBody>
      </p:sp>
      <p:sp>
        <p:nvSpPr>
          <p:cNvPr id="5" name="4 Marcador de pie de página"/>
          <p:cNvSpPr>
            <a:spLocks noGrp="1"/>
          </p:cNvSpPr>
          <p:nvPr>
            <p:ph type="ftr" sz="quarter" idx="11"/>
          </p:nvPr>
        </p:nvSpPr>
        <p:spPr/>
        <p:txBody>
          <a:bodyPr/>
          <a:lstStyle/>
          <a:p>
            <a:endParaRPr lang="es-ES_tradnl"/>
          </a:p>
        </p:txBody>
      </p:sp>
      <p:sp>
        <p:nvSpPr>
          <p:cNvPr id="6" name="5 Marcador de número de diapositiva"/>
          <p:cNvSpPr>
            <a:spLocks noGrp="1"/>
          </p:cNvSpPr>
          <p:nvPr>
            <p:ph type="sldNum" sz="quarter" idx="12"/>
          </p:nvPr>
        </p:nvSpPr>
        <p:spPr/>
        <p:txBody>
          <a:bodyPr/>
          <a:lstStyle/>
          <a:p>
            <a:fld id="{597C146E-0609-4BC0-A0F4-5C0DD89622C0}" type="slidenum">
              <a:rPr lang="es-ES_tradnl" smtClean="0"/>
              <a:t>‹#›</a:t>
            </a:fld>
            <a:endParaRPr lang="es-ES_trad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3 Marcador de fecha"/>
          <p:cNvSpPr>
            <a:spLocks noGrp="1"/>
          </p:cNvSpPr>
          <p:nvPr>
            <p:ph type="dt" sz="half" idx="10"/>
          </p:nvPr>
        </p:nvSpPr>
        <p:spPr/>
        <p:txBody>
          <a:bodyPr/>
          <a:lstStyle/>
          <a:p>
            <a:fld id="{E2747FD0-A986-4C41-9C77-84ABD2ECA5F3}" type="datetimeFigureOut">
              <a:rPr lang="es-ES_tradnl" smtClean="0"/>
              <a:t>05/10/2015</a:t>
            </a:fld>
            <a:endParaRPr lang="es-ES_tradnl"/>
          </a:p>
        </p:txBody>
      </p:sp>
      <p:sp>
        <p:nvSpPr>
          <p:cNvPr id="5" name="4 Marcador de pie de página"/>
          <p:cNvSpPr>
            <a:spLocks noGrp="1"/>
          </p:cNvSpPr>
          <p:nvPr>
            <p:ph type="ftr" sz="quarter" idx="11"/>
          </p:nvPr>
        </p:nvSpPr>
        <p:spPr/>
        <p:txBody>
          <a:bodyPr/>
          <a:lstStyle/>
          <a:p>
            <a:endParaRPr lang="es-ES_tradnl"/>
          </a:p>
        </p:txBody>
      </p:sp>
      <p:sp>
        <p:nvSpPr>
          <p:cNvPr id="6" name="5 Marcador de número de diapositiva"/>
          <p:cNvSpPr>
            <a:spLocks noGrp="1"/>
          </p:cNvSpPr>
          <p:nvPr>
            <p:ph type="sldNum" sz="quarter" idx="12"/>
          </p:nvPr>
        </p:nvSpPr>
        <p:spPr/>
        <p:txBody>
          <a:bodyPr/>
          <a:lstStyle/>
          <a:p>
            <a:fld id="{597C146E-0609-4BC0-A0F4-5C0DD89622C0}" type="slidenum">
              <a:rPr lang="es-ES_tradnl" smtClean="0"/>
              <a:t>‹#›</a:t>
            </a:fld>
            <a:endParaRPr lang="es-ES_trad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fr-FR" smtClean="0"/>
              <a:t>Modifiez le style du titre</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s-ES_tradnl"/>
          </a:p>
        </p:txBody>
      </p:sp>
      <p:sp>
        <p:nvSpPr>
          <p:cNvPr id="5" name="4 Marcador de fecha"/>
          <p:cNvSpPr>
            <a:spLocks noGrp="1"/>
          </p:cNvSpPr>
          <p:nvPr>
            <p:ph type="dt" sz="half" idx="10"/>
          </p:nvPr>
        </p:nvSpPr>
        <p:spPr/>
        <p:txBody>
          <a:bodyPr/>
          <a:lstStyle/>
          <a:p>
            <a:fld id="{E2747FD0-A986-4C41-9C77-84ABD2ECA5F3}" type="datetimeFigureOut">
              <a:rPr lang="es-ES_tradnl" smtClean="0"/>
              <a:t>05/10/2015</a:t>
            </a:fld>
            <a:endParaRPr lang="es-ES_tradnl"/>
          </a:p>
        </p:txBody>
      </p:sp>
      <p:sp>
        <p:nvSpPr>
          <p:cNvPr id="6" name="5 Marcador de pie de página"/>
          <p:cNvSpPr>
            <a:spLocks noGrp="1"/>
          </p:cNvSpPr>
          <p:nvPr>
            <p:ph type="ftr" sz="quarter" idx="11"/>
          </p:nvPr>
        </p:nvSpPr>
        <p:spPr/>
        <p:txBody>
          <a:bodyPr/>
          <a:lstStyle/>
          <a:p>
            <a:endParaRPr lang="es-ES_tradnl"/>
          </a:p>
        </p:txBody>
      </p:sp>
      <p:sp>
        <p:nvSpPr>
          <p:cNvPr id="7" name="6 Marcador de número de diapositiva"/>
          <p:cNvSpPr>
            <a:spLocks noGrp="1"/>
          </p:cNvSpPr>
          <p:nvPr>
            <p:ph type="sldNum" sz="quarter" idx="12"/>
          </p:nvPr>
        </p:nvSpPr>
        <p:spPr/>
        <p:txBody>
          <a:bodyPr/>
          <a:lstStyle/>
          <a:p>
            <a:fld id="{597C146E-0609-4BC0-A0F4-5C0DD89622C0}" type="slidenum">
              <a:rPr lang="es-ES_tradnl" smtClean="0"/>
              <a:t>‹#›</a:t>
            </a:fld>
            <a:endParaRPr lang="es-ES_trad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fr-FR" smtClean="0"/>
              <a:t>Modifiez le style du titre</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s-ES_tradnl"/>
          </a:p>
        </p:txBody>
      </p:sp>
      <p:sp>
        <p:nvSpPr>
          <p:cNvPr id="7" name="6 Marcador de fecha"/>
          <p:cNvSpPr>
            <a:spLocks noGrp="1"/>
          </p:cNvSpPr>
          <p:nvPr>
            <p:ph type="dt" sz="half" idx="10"/>
          </p:nvPr>
        </p:nvSpPr>
        <p:spPr/>
        <p:txBody>
          <a:bodyPr/>
          <a:lstStyle/>
          <a:p>
            <a:fld id="{E2747FD0-A986-4C41-9C77-84ABD2ECA5F3}" type="datetimeFigureOut">
              <a:rPr lang="es-ES_tradnl" smtClean="0"/>
              <a:t>05/10/2015</a:t>
            </a:fld>
            <a:endParaRPr lang="es-ES_tradnl"/>
          </a:p>
        </p:txBody>
      </p:sp>
      <p:sp>
        <p:nvSpPr>
          <p:cNvPr id="8" name="7 Marcador de pie de página"/>
          <p:cNvSpPr>
            <a:spLocks noGrp="1"/>
          </p:cNvSpPr>
          <p:nvPr>
            <p:ph type="ftr" sz="quarter" idx="11"/>
          </p:nvPr>
        </p:nvSpPr>
        <p:spPr/>
        <p:txBody>
          <a:bodyPr/>
          <a:lstStyle/>
          <a:p>
            <a:endParaRPr lang="es-ES_tradnl"/>
          </a:p>
        </p:txBody>
      </p:sp>
      <p:sp>
        <p:nvSpPr>
          <p:cNvPr id="9" name="8 Marcador de número de diapositiva"/>
          <p:cNvSpPr>
            <a:spLocks noGrp="1"/>
          </p:cNvSpPr>
          <p:nvPr>
            <p:ph type="sldNum" sz="quarter" idx="12"/>
          </p:nvPr>
        </p:nvSpPr>
        <p:spPr/>
        <p:txBody>
          <a:bodyPr/>
          <a:lstStyle/>
          <a:p>
            <a:fld id="{597C146E-0609-4BC0-A0F4-5C0DD89622C0}" type="slidenum">
              <a:rPr lang="es-ES_tradnl" smtClean="0"/>
              <a:t>‹#›</a:t>
            </a:fld>
            <a:endParaRPr lang="es-ES_trad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fr-FR" smtClean="0"/>
              <a:t>Modifiez le style du titre</a:t>
            </a:r>
            <a:endParaRPr lang="es-ES_tradnl"/>
          </a:p>
        </p:txBody>
      </p:sp>
      <p:sp>
        <p:nvSpPr>
          <p:cNvPr id="3" name="2 Marcador de fecha"/>
          <p:cNvSpPr>
            <a:spLocks noGrp="1"/>
          </p:cNvSpPr>
          <p:nvPr>
            <p:ph type="dt" sz="half" idx="10"/>
          </p:nvPr>
        </p:nvSpPr>
        <p:spPr/>
        <p:txBody>
          <a:bodyPr/>
          <a:lstStyle/>
          <a:p>
            <a:fld id="{E2747FD0-A986-4C41-9C77-84ABD2ECA5F3}" type="datetimeFigureOut">
              <a:rPr lang="es-ES_tradnl" smtClean="0"/>
              <a:t>05/10/2015</a:t>
            </a:fld>
            <a:endParaRPr lang="es-ES_tradnl"/>
          </a:p>
        </p:txBody>
      </p:sp>
      <p:sp>
        <p:nvSpPr>
          <p:cNvPr id="4" name="3 Marcador de pie de página"/>
          <p:cNvSpPr>
            <a:spLocks noGrp="1"/>
          </p:cNvSpPr>
          <p:nvPr>
            <p:ph type="ftr" sz="quarter" idx="11"/>
          </p:nvPr>
        </p:nvSpPr>
        <p:spPr/>
        <p:txBody>
          <a:bodyPr/>
          <a:lstStyle/>
          <a:p>
            <a:endParaRPr lang="es-ES_tradnl"/>
          </a:p>
        </p:txBody>
      </p:sp>
      <p:sp>
        <p:nvSpPr>
          <p:cNvPr id="5" name="4 Marcador de número de diapositiva"/>
          <p:cNvSpPr>
            <a:spLocks noGrp="1"/>
          </p:cNvSpPr>
          <p:nvPr>
            <p:ph type="sldNum" sz="quarter" idx="12"/>
          </p:nvPr>
        </p:nvSpPr>
        <p:spPr/>
        <p:txBody>
          <a:bodyPr/>
          <a:lstStyle/>
          <a:p>
            <a:fld id="{597C146E-0609-4BC0-A0F4-5C0DD89622C0}" type="slidenum">
              <a:rPr lang="es-ES_tradnl" smtClean="0"/>
              <a:t>‹#›</a:t>
            </a:fld>
            <a:endParaRPr lang="es-ES_trad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2747FD0-A986-4C41-9C77-84ABD2ECA5F3}" type="datetimeFigureOut">
              <a:rPr lang="es-ES_tradnl" smtClean="0"/>
              <a:t>05/10/2015</a:t>
            </a:fld>
            <a:endParaRPr lang="es-ES_tradnl"/>
          </a:p>
        </p:txBody>
      </p:sp>
      <p:sp>
        <p:nvSpPr>
          <p:cNvPr id="3" name="2 Marcador de pie de página"/>
          <p:cNvSpPr>
            <a:spLocks noGrp="1"/>
          </p:cNvSpPr>
          <p:nvPr>
            <p:ph type="ftr" sz="quarter" idx="11"/>
          </p:nvPr>
        </p:nvSpPr>
        <p:spPr/>
        <p:txBody>
          <a:bodyPr/>
          <a:lstStyle/>
          <a:p>
            <a:endParaRPr lang="es-ES_tradnl"/>
          </a:p>
        </p:txBody>
      </p:sp>
      <p:sp>
        <p:nvSpPr>
          <p:cNvPr id="4" name="3 Marcador de número de diapositiva"/>
          <p:cNvSpPr>
            <a:spLocks noGrp="1"/>
          </p:cNvSpPr>
          <p:nvPr>
            <p:ph type="sldNum" sz="quarter" idx="12"/>
          </p:nvPr>
        </p:nvSpPr>
        <p:spPr/>
        <p:txBody>
          <a:bodyPr/>
          <a:lstStyle/>
          <a:p>
            <a:fld id="{597C146E-0609-4BC0-A0F4-5C0DD89622C0}" type="slidenum">
              <a:rPr lang="es-ES_tradnl" smtClean="0"/>
              <a:t>‹#›</a:t>
            </a:fld>
            <a:endParaRPr lang="es-ES_trad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4 Marcador de fecha"/>
          <p:cNvSpPr>
            <a:spLocks noGrp="1"/>
          </p:cNvSpPr>
          <p:nvPr>
            <p:ph type="dt" sz="half" idx="10"/>
          </p:nvPr>
        </p:nvSpPr>
        <p:spPr/>
        <p:txBody>
          <a:bodyPr/>
          <a:lstStyle/>
          <a:p>
            <a:fld id="{E2747FD0-A986-4C41-9C77-84ABD2ECA5F3}" type="datetimeFigureOut">
              <a:rPr lang="es-ES_tradnl" smtClean="0"/>
              <a:t>05/10/2015</a:t>
            </a:fld>
            <a:endParaRPr lang="es-ES_tradnl"/>
          </a:p>
        </p:txBody>
      </p:sp>
      <p:sp>
        <p:nvSpPr>
          <p:cNvPr id="6" name="5 Marcador de pie de página"/>
          <p:cNvSpPr>
            <a:spLocks noGrp="1"/>
          </p:cNvSpPr>
          <p:nvPr>
            <p:ph type="ftr" sz="quarter" idx="11"/>
          </p:nvPr>
        </p:nvSpPr>
        <p:spPr/>
        <p:txBody>
          <a:bodyPr/>
          <a:lstStyle/>
          <a:p>
            <a:endParaRPr lang="es-ES_tradnl"/>
          </a:p>
        </p:txBody>
      </p:sp>
      <p:sp>
        <p:nvSpPr>
          <p:cNvPr id="7" name="6 Marcador de número de diapositiva"/>
          <p:cNvSpPr>
            <a:spLocks noGrp="1"/>
          </p:cNvSpPr>
          <p:nvPr>
            <p:ph type="sldNum" sz="quarter" idx="12"/>
          </p:nvPr>
        </p:nvSpPr>
        <p:spPr/>
        <p:txBody>
          <a:bodyPr/>
          <a:lstStyle/>
          <a:p>
            <a:fld id="{597C146E-0609-4BC0-A0F4-5C0DD89622C0}" type="slidenum">
              <a:rPr lang="es-ES_tradnl" smtClean="0"/>
              <a:t>‹#›</a:t>
            </a:fld>
            <a:endParaRPr lang="es-ES_trad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s-ES_tradnl"/>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4 Marcador de fecha"/>
          <p:cNvSpPr>
            <a:spLocks noGrp="1"/>
          </p:cNvSpPr>
          <p:nvPr>
            <p:ph type="dt" sz="half" idx="10"/>
          </p:nvPr>
        </p:nvSpPr>
        <p:spPr/>
        <p:txBody>
          <a:bodyPr/>
          <a:lstStyle/>
          <a:p>
            <a:fld id="{E2747FD0-A986-4C41-9C77-84ABD2ECA5F3}" type="datetimeFigureOut">
              <a:rPr lang="es-ES_tradnl" smtClean="0"/>
              <a:t>05/10/2015</a:t>
            </a:fld>
            <a:endParaRPr lang="es-ES_tradnl"/>
          </a:p>
        </p:txBody>
      </p:sp>
      <p:sp>
        <p:nvSpPr>
          <p:cNvPr id="6" name="5 Marcador de pie de página"/>
          <p:cNvSpPr>
            <a:spLocks noGrp="1"/>
          </p:cNvSpPr>
          <p:nvPr>
            <p:ph type="ftr" sz="quarter" idx="11"/>
          </p:nvPr>
        </p:nvSpPr>
        <p:spPr/>
        <p:txBody>
          <a:bodyPr/>
          <a:lstStyle/>
          <a:p>
            <a:endParaRPr lang="es-ES_tradnl"/>
          </a:p>
        </p:txBody>
      </p:sp>
      <p:sp>
        <p:nvSpPr>
          <p:cNvPr id="7" name="6 Marcador de número de diapositiva"/>
          <p:cNvSpPr>
            <a:spLocks noGrp="1"/>
          </p:cNvSpPr>
          <p:nvPr>
            <p:ph type="sldNum" sz="quarter" idx="12"/>
          </p:nvPr>
        </p:nvSpPr>
        <p:spPr/>
        <p:txBody>
          <a:bodyPr/>
          <a:lstStyle/>
          <a:p>
            <a:fld id="{597C146E-0609-4BC0-A0F4-5C0DD89622C0}" type="slidenum">
              <a:rPr lang="es-ES_tradnl" smtClean="0"/>
              <a:t>‹#›</a:t>
            </a:fld>
            <a:endParaRPr lang="es-ES_trad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3000" b="-3000"/>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747FD0-A986-4C41-9C77-84ABD2ECA5F3}" type="datetimeFigureOut">
              <a:rPr lang="es-ES_tradnl" smtClean="0"/>
              <a:t>05/10/2015</a:t>
            </a:fld>
            <a:endParaRPr lang="es-ES_tradnl"/>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7C146E-0609-4BC0-A0F4-5C0DD89622C0}" type="slidenum">
              <a:rPr lang="es-ES_tradnl" smtClean="0"/>
              <a:t>‹#›</a:t>
            </a:fld>
            <a:endParaRPr lang="es-ES_trad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_tradn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gif"/><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ctrTitle"/>
          </p:nvPr>
        </p:nvSpPr>
        <p:spPr>
          <a:xfrm>
            <a:off x="1" y="8336"/>
            <a:ext cx="9139946" cy="2376263"/>
          </a:xfrm>
        </p:spPr>
        <p:txBody>
          <a:bodyPr>
            <a:normAutofit/>
          </a:bodyPr>
          <a:lstStyle/>
          <a:p>
            <a:pPr algn="l" rtl="0"/>
            <a:r>
              <a:rPr lang="fr-FR" b="1" dirty="0">
                <a:latin typeface="Arial Black" panose="020B0A04020102020204" pitchFamily="34" charset="0"/>
              </a:rPr>
              <a:t>Constantine </a:t>
            </a:r>
            <a:r>
              <a:rPr lang="fr-FR" b="1" dirty="0" smtClean="0">
                <a:latin typeface="Arial Black" panose="020B0A04020102020204" pitchFamily="34" charset="0"/>
              </a:rPr>
              <a:t>:</a:t>
            </a:r>
            <a:br>
              <a:rPr lang="fr-FR" b="1" dirty="0" smtClean="0">
                <a:latin typeface="Arial Black" panose="020B0A04020102020204" pitchFamily="34" charset="0"/>
              </a:rPr>
            </a:br>
            <a:r>
              <a:rPr lang="fr-FR" b="1" dirty="0" smtClean="0">
                <a:latin typeface="Arial Black" panose="020B0A04020102020204" pitchFamily="34" charset="0"/>
              </a:rPr>
              <a:t>quelle démarche pour </a:t>
            </a:r>
            <a:r>
              <a:rPr lang="fr-FR" b="1" dirty="0">
                <a:latin typeface="Arial Black" panose="020B0A04020102020204" pitchFamily="34" charset="0"/>
              </a:rPr>
              <a:t>une mise en tourisme ? </a:t>
            </a:r>
            <a:endParaRPr lang="ar-DZ" b="1" dirty="0">
              <a:latin typeface="Arial Black" panose="020B0A04020102020204" pitchFamily="34" charset="0"/>
            </a:endParaRPr>
          </a:p>
        </p:txBody>
      </p:sp>
      <p:sp>
        <p:nvSpPr>
          <p:cNvPr id="3" name="Sous-titre 2"/>
          <p:cNvSpPr>
            <a:spLocks noGrp="1"/>
          </p:cNvSpPr>
          <p:nvPr>
            <p:ph type="subTitle" idx="1"/>
          </p:nvPr>
        </p:nvSpPr>
        <p:spPr>
          <a:xfrm>
            <a:off x="2743200" y="5089907"/>
            <a:ext cx="6400800" cy="1752600"/>
          </a:xfrm>
        </p:spPr>
        <p:txBody>
          <a:bodyPr/>
          <a:lstStyle/>
          <a:p>
            <a:endParaRPr lang="ar-DZ" dirty="0"/>
          </a:p>
        </p:txBody>
      </p:sp>
      <p:sp>
        <p:nvSpPr>
          <p:cNvPr id="5" name="Rectangle 4"/>
          <p:cNvSpPr/>
          <p:nvPr/>
        </p:nvSpPr>
        <p:spPr>
          <a:xfrm>
            <a:off x="0" y="6359910"/>
            <a:ext cx="9144000" cy="49809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b="1" dirty="0" err="1" smtClean="0"/>
              <a:t>Dr.ARIANE</a:t>
            </a:r>
            <a:r>
              <a:rPr lang="fr-FR" b="1" dirty="0" smtClean="0"/>
              <a:t> </a:t>
            </a:r>
            <a:r>
              <a:rPr lang="fr-FR" b="1" dirty="0" err="1" smtClean="0"/>
              <a:t>Houria</a:t>
            </a:r>
            <a:r>
              <a:rPr lang="fr-FR" b="1" dirty="0" smtClean="0"/>
              <a:t>  </a:t>
            </a:r>
            <a:r>
              <a:rPr lang="fr-FR" b="1" dirty="0" err="1" smtClean="0"/>
              <a:t>Univ.Constantine</a:t>
            </a:r>
            <a:r>
              <a:rPr lang="fr-FR" b="1" dirty="0" smtClean="0"/>
              <a:t> 3</a:t>
            </a:r>
          </a:p>
          <a:p>
            <a:pPr algn="ctr"/>
            <a:r>
              <a:rPr lang="fr-FR" b="1" dirty="0" err="1" smtClean="0"/>
              <a:t>Pr.BOUCHAREB</a:t>
            </a:r>
            <a:r>
              <a:rPr lang="fr-FR" b="1" dirty="0" smtClean="0"/>
              <a:t> </a:t>
            </a:r>
            <a:r>
              <a:rPr lang="fr-FR" b="1" dirty="0" err="1" smtClean="0"/>
              <a:t>Abdelouahab</a:t>
            </a:r>
            <a:r>
              <a:rPr lang="fr-FR" b="1" dirty="0" smtClean="0"/>
              <a:t>. </a:t>
            </a:r>
            <a:r>
              <a:rPr lang="fr-FR" b="1" dirty="0" err="1" smtClean="0"/>
              <a:t>Univ.Constantine</a:t>
            </a:r>
            <a:r>
              <a:rPr lang="fr-FR" b="1" dirty="0" smtClean="0"/>
              <a:t> 3</a:t>
            </a:r>
            <a:endParaRPr lang="ar-DZ" b="1" dirty="0"/>
          </a:p>
        </p:txBody>
      </p:sp>
    </p:spTree>
    <p:extLst>
      <p:ext uri="{BB962C8B-B14F-4D97-AF65-F5344CB8AC3E}">
        <p14:creationId xmlns:p14="http://schemas.microsoft.com/office/powerpoint/2010/main" val="25350748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14813"/>
            <a:ext cx="8460432"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sz="2400" b="1" dirty="0" smtClean="0"/>
              <a:t>LE TOURISME  DANS LES INSTRUMENTS D’ORIENTATION ET DE PLANIFICATION</a:t>
            </a:r>
            <a:endParaRPr lang="ar-DZ" sz="2400" b="1" dirty="0"/>
          </a:p>
        </p:txBody>
      </p:sp>
      <p:pic>
        <p:nvPicPr>
          <p:cNvPr id="3" name="Image 2"/>
          <p:cNvPicPr>
            <a:picLocks noChangeAspect="1"/>
          </p:cNvPicPr>
          <p:nvPr/>
        </p:nvPicPr>
        <p:blipFill rotWithShape="1">
          <a:blip r:embed="rId2">
            <a:extLst>
              <a:ext uri="{28A0092B-C50C-407E-A947-70E740481C1C}">
                <a14:useLocalDpi xmlns:a14="http://schemas.microsoft.com/office/drawing/2010/main" val="0"/>
              </a:ext>
            </a:extLst>
          </a:blip>
          <a:srcRect l="34648" t="11377" r="32676" b="6745"/>
          <a:stretch/>
        </p:blipFill>
        <p:spPr>
          <a:xfrm>
            <a:off x="929972" y="1323304"/>
            <a:ext cx="2987898" cy="4211391"/>
          </a:xfrm>
          <a:prstGeom prst="rect">
            <a:avLst/>
          </a:prstGeom>
        </p:spPr>
      </p:pic>
      <p:sp>
        <p:nvSpPr>
          <p:cNvPr id="4" name="Rectangle 3"/>
          <p:cNvSpPr/>
          <p:nvPr/>
        </p:nvSpPr>
        <p:spPr>
          <a:xfrm>
            <a:off x="2994226" y="1205237"/>
            <a:ext cx="1793798" cy="7836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fr-FR" sz="1600" dirty="0"/>
              <a:t> SDAT (loi 02-01 du 12 décembre 2001</a:t>
            </a:r>
            <a:endParaRPr lang="ar-DZ" sz="1600" dirty="0"/>
          </a:p>
        </p:txBody>
      </p:sp>
      <p:sp>
        <p:nvSpPr>
          <p:cNvPr id="5" name="Rectangle 4"/>
          <p:cNvSpPr/>
          <p:nvPr/>
        </p:nvSpPr>
        <p:spPr>
          <a:xfrm>
            <a:off x="4834593" y="1171525"/>
            <a:ext cx="4288346" cy="2257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285750" indent="-285750" algn="ctr">
              <a:buFont typeface="Arial" panose="020B0604020202020204" pitchFamily="34" charset="0"/>
              <a:buChar char="•"/>
            </a:pPr>
            <a:r>
              <a:rPr lang="fr-FR" sz="1600" b="1" dirty="0" smtClean="0"/>
              <a:t>l’option </a:t>
            </a:r>
            <a:r>
              <a:rPr lang="fr-FR" sz="1600" b="1" dirty="0"/>
              <a:t>« tourisme » comme un impératif national en mesure d’assurer la croissance et le développement par la valorisation du patrimoine national. </a:t>
            </a:r>
            <a:endParaRPr lang="fr-FR" sz="1600" b="1" dirty="0" smtClean="0"/>
          </a:p>
          <a:p>
            <a:pPr marL="285750" indent="-285750" algn="ctr">
              <a:buFont typeface="Arial" panose="020B0604020202020204" pitchFamily="34" charset="0"/>
              <a:buChar char="•"/>
            </a:pPr>
            <a:r>
              <a:rPr lang="fr-FR" sz="1600" b="1" dirty="0" smtClean="0">
                <a:solidFill>
                  <a:srgbClr val="FFFF00"/>
                </a:solidFill>
              </a:rPr>
              <a:t>une </a:t>
            </a:r>
            <a:r>
              <a:rPr lang="fr-FR" sz="1600" b="1" dirty="0">
                <a:solidFill>
                  <a:srgbClr val="FFFF00"/>
                </a:solidFill>
              </a:rPr>
              <a:t>alternative aux hydrocarbures (source épuisable). </a:t>
            </a:r>
          </a:p>
          <a:p>
            <a:pPr marL="285750" indent="-285750" algn="ctr">
              <a:buFont typeface="Arial" panose="020B0604020202020204" pitchFamily="34" charset="0"/>
              <a:buChar char="•"/>
            </a:pPr>
            <a:endParaRPr lang="ar-DZ" sz="1600" b="1" dirty="0"/>
          </a:p>
        </p:txBody>
      </p:sp>
      <p:sp>
        <p:nvSpPr>
          <p:cNvPr id="6" name="Rectangle 5"/>
          <p:cNvSpPr/>
          <p:nvPr/>
        </p:nvSpPr>
        <p:spPr>
          <a:xfrm>
            <a:off x="3090111" y="5013176"/>
            <a:ext cx="6082144" cy="180107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fr-FR" sz="2000" b="1" dirty="0" smtClean="0"/>
              <a:t>le </a:t>
            </a:r>
            <a:r>
              <a:rPr lang="fr-FR" sz="2000" b="1" dirty="0"/>
              <a:t>SDAT 2025 insiste sur la valorisation du patrimoine national (bâti, naturel, monuments, casbah…), </a:t>
            </a:r>
            <a:endParaRPr lang="fr-FR" sz="2000" b="1" dirty="0" smtClean="0"/>
          </a:p>
          <a:p>
            <a:r>
              <a:rPr lang="fr-FR" sz="2000" b="1" dirty="0" smtClean="0"/>
              <a:t> </a:t>
            </a:r>
            <a:r>
              <a:rPr lang="fr-FR" sz="2000" b="1" dirty="0"/>
              <a:t>la mise  en tourisme </a:t>
            </a:r>
            <a:r>
              <a:rPr lang="fr-FR" sz="2000" b="1" dirty="0" smtClean="0"/>
              <a:t> est tributaire </a:t>
            </a:r>
            <a:r>
              <a:rPr lang="fr-FR" sz="2000" b="1" dirty="0"/>
              <a:t>de projets urbains globaux, intersectoriels et planifiés. </a:t>
            </a:r>
            <a:endParaRPr lang="en-US" sz="2000" dirty="0"/>
          </a:p>
        </p:txBody>
      </p:sp>
      <p:sp>
        <p:nvSpPr>
          <p:cNvPr id="7" name="Rectangle 6"/>
          <p:cNvSpPr/>
          <p:nvPr/>
        </p:nvSpPr>
        <p:spPr>
          <a:xfrm rot="16200000">
            <a:off x="-3094827" y="3079606"/>
            <a:ext cx="6843187" cy="71360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sz="2000" b="1" dirty="0" smtClean="0">
                <a:solidFill>
                  <a:schemeClr val="tx1"/>
                </a:solidFill>
              </a:rPr>
              <a:t>Le Schéma Directeur D’</a:t>
            </a:r>
            <a:r>
              <a:rPr lang="fr-FR" sz="2000" b="1" dirty="0" err="1" smtClean="0">
                <a:solidFill>
                  <a:schemeClr val="tx1"/>
                </a:solidFill>
              </a:rPr>
              <a:t>Amenagement</a:t>
            </a:r>
            <a:r>
              <a:rPr lang="fr-FR" sz="2000" b="1" dirty="0" smtClean="0">
                <a:solidFill>
                  <a:schemeClr val="tx1"/>
                </a:solidFill>
              </a:rPr>
              <a:t> Touristique</a:t>
            </a:r>
            <a:endParaRPr lang="ar-DZ" sz="2000" b="1" dirty="0">
              <a:solidFill>
                <a:schemeClr val="tx1"/>
              </a:solidFill>
            </a:endParaRPr>
          </a:p>
        </p:txBody>
      </p:sp>
    </p:spTree>
    <p:extLst>
      <p:ext uri="{BB962C8B-B14F-4D97-AF65-F5344CB8AC3E}">
        <p14:creationId xmlns:p14="http://schemas.microsoft.com/office/powerpoint/2010/main" val="9731479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16200000">
            <a:off x="-1380326" y="1365106"/>
            <a:ext cx="3414186" cy="71360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sz="2000" b="1" dirty="0" smtClean="0">
                <a:solidFill>
                  <a:schemeClr val="tx1"/>
                </a:solidFill>
              </a:rPr>
              <a:t>Le Plan d’Aménagement de Wilaya</a:t>
            </a:r>
            <a:endParaRPr lang="ar-DZ" sz="2000" b="1" dirty="0">
              <a:solidFill>
                <a:schemeClr val="tx1"/>
              </a:solidFill>
            </a:endParaRPr>
          </a:p>
        </p:txBody>
      </p:sp>
      <p:sp>
        <p:nvSpPr>
          <p:cNvPr id="3" name="Rectangle 2"/>
          <p:cNvSpPr/>
          <p:nvPr/>
        </p:nvSpPr>
        <p:spPr>
          <a:xfrm>
            <a:off x="1482897" y="0"/>
            <a:ext cx="7632848"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285750" indent="-285750">
              <a:buFont typeface="Arial" panose="020B0604020202020204" pitchFamily="34" charset="0"/>
              <a:buChar char="•"/>
            </a:pPr>
            <a:r>
              <a:rPr lang="fr-FR" dirty="0"/>
              <a:t>la préservation et la valorisation des sites touristiques urbains (Chemin des Touristes) ou périphériques (ZET ) </a:t>
            </a:r>
            <a:endParaRPr lang="fr-FR" dirty="0" smtClean="0"/>
          </a:p>
          <a:p>
            <a:pPr marL="285750" indent="-285750">
              <a:buFont typeface="Arial" panose="020B0604020202020204" pitchFamily="34" charset="0"/>
              <a:buChar char="•"/>
            </a:pPr>
            <a:r>
              <a:rPr lang="fr-FR" dirty="0" smtClean="0"/>
              <a:t>la </a:t>
            </a:r>
            <a:r>
              <a:rPr lang="fr-FR" dirty="0"/>
              <a:t>création d’emploi. </a:t>
            </a:r>
            <a:endParaRPr lang="en-US" dirty="0"/>
          </a:p>
        </p:txBody>
      </p:sp>
      <p:sp>
        <p:nvSpPr>
          <p:cNvPr id="4" name="Rectangle 3"/>
          <p:cNvSpPr/>
          <p:nvPr/>
        </p:nvSpPr>
        <p:spPr>
          <a:xfrm>
            <a:off x="1484724" y="1142431"/>
            <a:ext cx="7632848"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fr-FR" dirty="0"/>
              <a:t>Sa démarche s’appuie sur les opérations d’aménagement des ZET  et sur la conservation du patrimoine bâti (</a:t>
            </a:r>
            <a:r>
              <a:rPr lang="fr-FR" dirty="0" err="1"/>
              <a:t>vieille-ville</a:t>
            </a:r>
            <a:r>
              <a:rPr lang="fr-FR" dirty="0"/>
              <a:t>) par des actions de restauration.</a:t>
            </a:r>
            <a:endParaRPr lang="en-US" dirty="0"/>
          </a:p>
        </p:txBody>
      </p:sp>
      <p:sp>
        <p:nvSpPr>
          <p:cNvPr id="5" name="Rectangle 4"/>
          <p:cNvSpPr/>
          <p:nvPr/>
        </p:nvSpPr>
        <p:spPr>
          <a:xfrm>
            <a:off x="1511152" y="2335867"/>
            <a:ext cx="7632848" cy="1015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fr-FR" b="1" dirty="0"/>
              <a:t>Le PAW préconise </a:t>
            </a:r>
            <a:r>
              <a:rPr lang="fr-FR" b="1" dirty="0" smtClean="0"/>
              <a:t>une </a:t>
            </a:r>
            <a:r>
              <a:rPr lang="fr-FR" b="1" dirty="0"/>
              <a:t>mise en tourisme dont les retombées </a:t>
            </a:r>
            <a:r>
              <a:rPr lang="fr-FR" b="1" dirty="0" smtClean="0"/>
              <a:t>seront </a:t>
            </a:r>
            <a:r>
              <a:rPr lang="fr-FR" b="1" dirty="0"/>
              <a:t>sociales et urbaines (patrimoniales). </a:t>
            </a:r>
            <a:endParaRPr lang="fr-FR" b="1" dirty="0" smtClean="0"/>
          </a:p>
          <a:p>
            <a:r>
              <a:rPr lang="fr-FR" b="1" dirty="0" smtClean="0"/>
              <a:t>Ce </a:t>
            </a:r>
            <a:r>
              <a:rPr lang="fr-FR" b="1" dirty="0"/>
              <a:t>sont donc les  grandes lignes des enjeux d’un projet urbain.</a:t>
            </a:r>
            <a:endParaRPr lang="en-US" dirty="0"/>
          </a:p>
        </p:txBody>
      </p:sp>
      <p:sp>
        <p:nvSpPr>
          <p:cNvPr id="6" name="Rectangle 5"/>
          <p:cNvSpPr/>
          <p:nvPr/>
        </p:nvSpPr>
        <p:spPr>
          <a:xfrm rot="16200000">
            <a:off x="-1350292" y="4794106"/>
            <a:ext cx="3414186" cy="71360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sz="2000" b="1" dirty="0" smtClean="0">
                <a:solidFill>
                  <a:schemeClr val="tx1"/>
                </a:solidFill>
              </a:rPr>
              <a:t>Le PDAU </a:t>
            </a:r>
            <a:endParaRPr lang="ar-DZ" sz="2000" b="1" dirty="0">
              <a:solidFill>
                <a:schemeClr val="tx1"/>
              </a:solidFill>
            </a:endParaRPr>
          </a:p>
        </p:txBody>
      </p:sp>
      <p:sp>
        <p:nvSpPr>
          <p:cNvPr id="7" name="Rectangle 6"/>
          <p:cNvSpPr/>
          <p:nvPr/>
        </p:nvSpPr>
        <p:spPr>
          <a:xfrm>
            <a:off x="1511152" y="3488019"/>
            <a:ext cx="7632848"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285750" indent="-285750">
              <a:buFont typeface="Arial" panose="020B0604020202020204" pitchFamily="34" charset="0"/>
              <a:buChar char="•"/>
            </a:pPr>
            <a:r>
              <a:rPr lang="fr-FR" dirty="0" smtClean="0"/>
              <a:t>prône </a:t>
            </a:r>
            <a:r>
              <a:rPr lang="fr-FR" dirty="0"/>
              <a:t>la mise en place d’un cadre de vie harmonieux, </a:t>
            </a:r>
            <a:endParaRPr lang="fr-FR" dirty="0" smtClean="0"/>
          </a:p>
          <a:p>
            <a:pPr marL="285750" indent="-285750">
              <a:buFont typeface="Arial" panose="020B0604020202020204" pitchFamily="34" charset="0"/>
              <a:buChar char="•"/>
            </a:pPr>
            <a:r>
              <a:rPr lang="fr-FR" dirty="0" smtClean="0"/>
              <a:t>instaurer </a:t>
            </a:r>
            <a:r>
              <a:rPr lang="fr-FR" dirty="0"/>
              <a:t>les conditions </a:t>
            </a:r>
            <a:r>
              <a:rPr lang="fr-FR" dirty="0" smtClean="0"/>
              <a:t> favorisant  </a:t>
            </a:r>
            <a:r>
              <a:rPr lang="fr-FR" dirty="0"/>
              <a:t>une véritable « industrie touristique ». </a:t>
            </a:r>
            <a:endParaRPr lang="en-US" dirty="0"/>
          </a:p>
        </p:txBody>
      </p:sp>
      <p:sp>
        <p:nvSpPr>
          <p:cNvPr id="8" name="Rectangle 7"/>
          <p:cNvSpPr/>
          <p:nvPr/>
        </p:nvSpPr>
        <p:spPr>
          <a:xfrm>
            <a:off x="1539407" y="4437112"/>
            <a:ext cx="7604593"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r-FR" dirty="0" smtClean="0"/>
          </a:p>
          <a:p>
            <a:pPr marL="285750" indent="-285750">
              <a:buFont typeface="Arial" panose="020B0604020202020204" pitchFamily="34" charset="0"/>
              <a:buChar char="•"/>
            </a:pPr>
            <a:r>
              <a:rPr lang="fr-FR" dirty="0" smtClean="0"/>
              <a:t>insérer </a:t>
            </a:r>
            <a:r>
              <a:rPr lang="fr-FR" dirty="0"/>
              <a:t>le tourisme  dans un rapport d’</a:t>
            </a:r>
            <a:r>
              <a:rPr lang="fr-FR" dirty="0" err="1"/>
              <a:t>intersectorialité</a:t>
            </a:r>
            <a:r>
              <a:rPr lang="fr-FR" dirty="0"/>
              <a:t> en vue </a:t>
            </a:r>
            <a:r>
              <a:rPr lang="fr-FR" dirty="0" smtClean="0"/>
              <a:t>instaurer </a:t>
            </a:r>
            <a:r>
              <a:rPr lang="fr-FR" dirty="0"/>
              <a:t>une dynamique globale</a:t>
            </a:r>
            <a:r>
              <a:rPr lang="fr-FR" dirty="0" smtClean="0"/>
              <a:t>.</a:t>
            </a:r>
            <a:r>
              <a:rPr lang="fr-FR" dirty="0"/>
              <a:t> </a:t>
            </a:r>
            <a:endParaRPr lang="fr-FR" dirty="0" smtClean="0"/>
          </a:p>
          <a:p>
            <a:pPr marL="285750" indent="-285750">
              <a:buFont typeface="Arial" panose="020B0604020202020204" pitchFamily="34" charset="0"/>
              <a:buChar char="•"/>
            </a:pPr>
            <a:r>
              <a:rPr lang="fr-FR" dirty="0" smtClean="0"/>
              <a:t> </a:t>
            </a:r>
            <a:r>
              <a:rPr lang="fr-FR" dirty="0"/>
              <a:t>« </a:t>
            </a:r>
            <a:r>
              <a:rPr lang="fr-FR" dirty="0" smtClean="0"/>
              <a:t>préserver » </a:t>
            </a:r>
            <a:r>
              <a:rPr lang="fr-FR" dirty="0"/>
              <a:t>des atouts historiques et </a:t>
            </a:r>
            <a:r>
              <a:rPr lang="fr-FR" dirty="0" smtClean="0"/>
              <a:t>patrimoniaux. </a:t>
            </a:r>
          </a:p>
          <a:p>
            <a:pPr marL="285750" indent="-285750">
              <a:buFont typeface="Arial" panose="020B0604020202020204" pitchFamily="34" charset="0"/>
              <a:buChar char="•"/>
            </a:pPr>
            <a:r>
              <a:rPr lang="fr-FR" dirty="0" smtClean="0"/>
              <a:t>Conforter et moderniser  les </a:t>
            </a:r>
            <a:r>
              <a:rPr lang="fr-FR" dirty="0"/>
              <a:t>structures d’accueil</a:t>
            </a:r>
            <a:endParaRPr lang="fr-FR" dirty="0" smtClean="0"/>
          </a:p>
          <a:p>
            <a:endParaRPr lang="ar-DZ" dirty="0"/>
          </a:p>
        </p:txBody>
      </p:sp>
      <p:sp>
        <p:nvSpPr>
          <p:cNvPr id="9" name="Rectangle 8"/>
          <p:cNvSpPr/>
          <p:nvPr/>
        </p:nvSpPr>
        <p:spPr>
          <a:xfrm>
            <a:off x="1539407" y="5733256"/>
            <a:ext cx="7604593" cy="1124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b="1" dirty="0"/>
              <a:t>la mise en tourisme est tributaire d’un projet urbain </a:t>
            </a:r>
            <a:r>
              <a:rPr lang="fr-FR" b="1" dirty="0" smtClean="0"/>
              <a:t>( sans cloisonnements sectoriels) s’appuyant </a:t>
            </a:r>
            <a:r>
              <a:rPr lang="fr-FR" b="1" dirty="0"/>
              <a:t>sur l’exploitation rationnelle des ressources </a:t>
            </a:r>
            <a:r>
              <a:rPr lang="fr-FR" b="1" dirty="0" smtClean="0"/>
              <a:t>patrimoniales, (enjeux environnementaux et patrimoniaux..)</a:t>
            </a:r>
            <a:endParaRPr lang="ar-DZ" dirty="0"/>
          </a:p>
        </p:txBody>
      </p:sp>
    </p:spTree>
    <p:extLst>
      <p:ext uri="{BB962C8B-B14F-4D97-AF65-F5344CB8AC3E}">
        <p14:creationId xmlns:p14="http://schemas.microsoft.com/office/powerpoint/2010/main" val="39521579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16200000">
            <a:off x="-3094826" y="3079605"/>
            <a:ext cx="6843186" cy="71360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sz="2000" b="1" dirty="0" smtClean="0">
                <a:solidFill>
                  <a:schemeClr val="tx1"/>
                </a:solidFill>
              </a:rPr>
              <a:t>Le Plan Permanent de Sauvegarde et de Mise en Valeur du Secteur Sauvegardé          PPSMVSS</a:t>
            </a:r>
            <a:endParaRPr lang="ar-DZ" sz="2000" b="1" dirty="0">
              <a:solidFill>
                <a:schemeClr val="tx1"/>
              </a:solidFill>
            </a:endParaRPr>
          </a:p>
        </p:txBody>
      </p:sp>
      <p:sp>
        <p:nvSpPr>
          <p:cNvPr id="3" name="Rectangle 2"/>
          <p:cNvSpPr/>
          <p:nvPr/>
        </p:nvSpPr>
        <p:spPr>
          <a:xfrm>
            <a:off x="827584" y="14813"/>
            <a:ext cx="8316416" cy="6778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fr-FR" dirty="0"/>
              <a:t>C</a:t>
            </a:r>
            <a:r>
              <a:rPr lang="fr-FR" dirty="0" smtClean="0"/>
              <a:t>lassement </a:t>
            </a:r>
            <a:r>
              <a:rPr lang="fr-FR" dirty="0"/>
              <a:t>de la </a:t>
            </a:r>
            <a:r>
              <a:rPr lang="fr-FR" dirty="0" err="1"/>
              <a:t>Vieille-Ville</a:t>
            </a:r>
            <a:r>
              <a:rPr lang="fr-FR" dirty="0"/>
              <a:t> en tant que Secteur </a:t>
            </a:r>
            <a:r>
              <a:rPr lang="fr-FR" dirty="0" smtClean="0"/>
              <a:t>Sauvegardé</a:t>
            </a:r>
          </a:p>
          <a:p>
            <a:r>
              <a:rPr lang="fr-FR" dirty="0" smtClean="0"/>
              <a:t> </a:t>
            </a:r>
            <a:r>
              <a:rPr lang="fr-FR" dirty="0"/>
              <a:t>(Décret Interministériel n°05-208 du 4 juin 2005).  </a:t>
            </a:r>
            <a:endParaRPr lang="en-US" dirty="0"/>
          </a:p>
        </p:txBody>
      </p:sp>
      <p:sp>
        <p:nvSpPr>
          <p:cNvPr id="4" name="Rectangle 3"/>
          <p:cNvSpPr/>
          <p:nvPr/>
        </p:nvSpPr>
        <p:spPr>
          <a:xfrm>
            <a:off x="827584" y="908720"/>
            <a:ext cx="7992888" cy="2031325"/>
          </a:xfrm>
          <a:prstGeom prst="rect">
            <a:avLst/>
          </a:prstGeom>
        </p:spPr>
        <p:txBody>
          <a:bodyPr wrap="square">
            <a:spAutoFit/>
          </a:bodyPr>
          <a:lstStyle/>
          <a:p>
            <a:r>
              <a:rPr lang="fr-FR" b="1" dirty="0"/>
              <a:t>le volet « touristique » n’apparait </a:t>
            </a:r>
            <a:r>
              <a:rPr lang="fr-FR" b="1" dirty="0" smtClean="0"/>
              <a:t>qu’au niveau du </a:t>
            </a:r>
            <a:r>
              <a:rPr lang="fr-FR" b="1" dirty="0"/>
              <a:t>« Règlement ». </a:t>
            </a:r>
            <a:r>
              <a:rPr lang="fr-FR" b="1" dirty="0" smtClean="0"/>
              <a:t>La </a:t>
            </a:r>
            <a:r>
              <a:rPr lang="fr-FR" b="1" dirty="0"/>
              <a:t>Basse </a:t>
            </a:r>
            <a:r>
              <a:rPr lang="fr-FR" b="1" dirty="0" err="1"/>
              <a:t>Souika</a:t>
            </a:r>
            <a:r>
              <a:rPr lang="fr-FR" b="1" dirty="0"/>
              <a:t> est proposée à «</a:t>
            </a:r>
            <a:r>
              <a:rPr lang="fr-FR" b="1" i="1" dirty="0"/>
              <a:t> accueillir  un pôle touristique et culturel</a:t>
            </a:r>
            <a:r>
              <a:rPr lang="fr-FR" b="1" dirty="0"/>
              <a:t> » (Le </a:t>
            </a:r>
            <a:r>
              <a:rPr lang="fr-FR" b="1" i="1" dirty="0"/>
              <a:t>Règlement </a:t>
            </a:r>
            <a:r>
              <a:rPr lang="fr-FR" b="1" dirty="0"/>
              <a:t>du PPSMVSS en p.14). </a:t>
            </a:r>
            <a:endParaRPr lang="fr-FR" b="1" dirty="0" smtClean="0"/>
          </a:p>
          <a:p>
            <a:endParaRPr lang="fr-FR" b="1" dirty="0" smtClean="0"/>
          </a:p>
          <a:p>
            <a:r>
              <a:rPr lang="fr-FR" b="1" dirty="0" smtClean="0"/>
              <a:t>Ce </a:t>
            </a:r>
            <a:r>
              <a:rPr lang="fr-FR" b="1" dirty="0"/>
              <a:t>choix découle selon l’argumentaire élaboré de l’originalité (zone ayant échappé aux  opérations de transformation coloniales) et de sa valeur paysagère (façade urbaine, visibilité et perception). </a:t>
            </a:r>
            <a:endParaRPr lang="ar-DZ" b="1" dirty="0"/>
          </a:p>
        </p:txBody>
      </p:sp>
      <p:pic>
        <p:nvPicPr>
          <p:cNvPr id="5" name="Image 4"/>
          <p:cNvPicPr>
            <a:picLocks noChangeAspect="1"/>
          </p:cNvPicPr>
          <p:nvPr/>
        </p:nvPicPr>
        <p:blipFill rotWithShape="1">
          <a:blip r:embed="rId2">
            <a:extLst>
              <a:ext uri="{28A0092B-C50C-407E-A947-70E740481C1C}">
                <a14:useLocalDpi xmlns:a14="http://schemas.microsoft.com/office/drawing/2010/main" val="0"/>
              </a:ext>
            </a:extLst>
          </a:blip>
          <a:srcRect l="51690" t="18054" r="18451" b="16009"/>
          <a:stretch/>
        </p:blipFill>
        <p:spPr>
          <a:xfrm>
            <a:off x="5868144" y="2924944"/>
            <a:ext cx="2730322" cy="3391424"/>
          </a:xfrm>
          <a:prstGeom prst="rect">
            <a:avLst/>
          </a:prstGeom>
        </p:spPr>
      </p:pic>
      <p:sp>
        <p:nvSpPr>
          <p:cNvPr id="6" name="Ellipse 5"/>
          <p:cNvSpPr/>
          <p:nvPr/>
        </p:nvSpPr>
        <p:spPr>
          <a:xfrm>
            <a:off x="6876256" y="5326360"/>
            <a:ext cx="914400" cy="9144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7" name="Rectangle 6"/>
          <p:cNvSpPr/>
          <p:nvPr/>
        </p:nvSpPr>
        <p:spPr>
          <a:xfrm>
            <a:off x="683568" y="3436406"/>
            <a:ext cx="4968552" cy="342159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sz="2000" b="1" dirty="0"/>
              <a:t>Une lecture du contenu des propositions du PPSMVSS de la </a:t>
            </a:r>
            <a:r>
              <a:rPr lang="fr-FR" sz="2000" b="1" dirty="0" err="1"/>
              <a:t>Vieille-Ville</a:t>
            </a:r>
            <a:r>
              <a:rPr lang="fr-FR" sz="2000" b="1" dirty="0"/>
              <a:t> de Constantine, laisse constater que les aspects sociaux, (résidentiels) et économiques (commerciaux) prennent une large part dans le registre des </a:t>
            </a:r>
            <a:r>
              <a:rPr lang="fr-FR" sz="2000" b="1" dirty="0" smtClean="0"/>
              <a:t>objectifs.</a:t>
            </a:r>
          </a:p>
          <a:p>
            <a:pPr algn="ctr"/>
            <a:endParaRPr lang="fr-FR" sz="2000" b="1" dirty="0"/>
          </a:p>
          <a:p>
            <a:pPr algn="ctr"/>
            <a:r>
              <a:rPr lang="fr-FR" sz="2000" b="1" dirty="0" smtClean="0"/>
              <a:t>L’ASPECT  TOURISTIQUE </a:t>
            </a:r>
          </a:p>
          <a:p>
            <a:pPr algn="ctr"/>
            <a:r>
              <a:rPr lang="fr-FR" sz="2000" b="1" dirty="0" smtClean="0"/>
              <a:t>N’EST PAS ASSEZ VISIBLE. </a:t>
            </a:r>
            <a:endParaRPr lang="ar-DZ" sz="2000" b="1" dirty="0"/>
          </a:p>
        </p:txBody>
      </p:sp>
    </p:spTree>
    <p:extLst>
      <p:ext uri="{BB962C8B-B14F-4D97-AF65-F5344CB8AC3E}">
        <p14:creationId xmlns:p14="http://schemas.microsoft.com/office/powerpoint/2010/main" val="25207964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188640"/>
            <a:ext cx="7848872"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sz="2800" b="1" dirty="0" smtClean="0"/>
              <a:t>PREMIERE CONCLUSION</a:t>
            </a:r>
            <a:endParaRPr lang="ar-DZ" sz="2800" b="1" dirty="0"/>
          </a:p>
        </p:txBody>
      </p:sp>
      <p:sp>
        <p:nvSpPr>
          <p:cNvPr id="3" name="Rectangle 2"/>
          <p:cNvSpPr/>
          <p:nvPr/>
        </p:nvSpPr>
        <p:spPr>
          <a:xfrm>
            <a:off x="683568" y="1340768"/>
            <a:ext cx="7848872" cy="1477328"/>
          </a:xfrm>
          <a:prstGeom prst="rect">
            <a:avLst/>
          </a:prstGeom>
        </p:spPr>
        <p:txBody>
          <a:bodyPr wrap="square">
            <a:spAutoFit/>
          </a:bodyPr>
          <a:lstStyle/>
          <a:p>
            <a:pPr algn="just"/>
            <a:r>
              <a:rPr lang="fr-FR" b="1" dirty="0" smtClean="0"/>
              <a:t>Le </a:t>
            </a:r>
            <a:r>
              <a:rPr lang="fr-FR" b="1" dirty="0"/>
              <a:t>tourisme est un impératif qu’ambitionne l’Etat algérien en vue de promouvoir une option alternative aux hydrocarbures. Ces mesures </a:t>
            </a:r>
            <a:r>
              <a:rPr lang="fr-FR" b="1" dirty="0" smtClean="0"/>
              <a:t>définissent des perspectives qui doivent se répercuter </a:t>
            </a:r>
            <a:r>
              <a:rPr lang="fr-FR" b="1" dirty="0"/>
              <a:t>sur les outils </a:t>
            </a:r>
            <a:r>
              <a:rPr lang="fr-FR" b="1" dirty="0" smtClean="0"/>
              <a:t>d’orientation, </a:t>
            </a:r>
            <a:r>
              <a:rPr lang="fr-FR" b="1" dirty="0"/>
              <a:t>de planification et d’aménagement territorial et urbain de </a:t>
            </a:r>
            <a:r>
              <a:rPr lang="fr-FR" b="1" dirty="0" smtClean="0"/>
              <a:t>Constantine</a:t>
            </a:r>
            <a:endParaRPr lang="ar-DZ" b="1" dirty="0"/>
          </a:p>
        </p:txBody>
      </p:sp>
      <p:sp>
        <p:nvSpPr>
          <p:cNvPr id="4" name="Rectangle 3"/>
          <p:cNvSpPr/>
          <p:nvPr/>
        </p:nvSpPr>
        <p:spPr>
          <a:xfrm>
            <a:off x="683568" y="3640183"/>
            <a:ext cx="7848872" cy="1200329"/>
          </a:xfrm>
          <a:prstGeom prst="rect">
            <a:avLst/>
          </a:prstGeom>
        </p:spPr>
        <p:txBody>
          <a:bodyPr wrap="square">
            <a:spAutoFit/>
          </a:bodyPr>
          <a:lstStyle/>
          <a:p>
            <a:r>
              <a:rPr lang="fr-FR" b="1" dirty="0"/>
              <a:t>La « mise en tourisme » de Constantine  s’avère « prometteuse » au regard des instruments d’orientation, de planification et de gestion. Ce constat dénote la volonté « politique » qui tend à le promouvoir en tant qu’alternative économique. </a:t>
            </a:r>
            <a:endParaRPr lang="en-US" b="1" dirty="0"/>
          </a:p>
        </p:txBody>
      </p:sp>
      <p:sp>
        <p:nvSpPr>
          <p:cNvPr id="5" name="Rectangle 4"/>
          <p:cNvSpPr/>
          <p:nvPr/>
        </p:nvSpPr>
        <p:spPr>
          <a:xfrm>
            <a:off x="683568" y="2828836"/>
            <a:ext cx="7848872" cy="646331"/>
          </a:xfrm>
          <a:prstGeom prst="rect">
            <a:avLst/>
          </a:prstGeom>
        </p:spPr>
        <p:txBody>
          <a:bodyPr wrap="square">
            <a:spAutoFit/>
          </a:bodyPr>
          <a:lstStyle/>
          <a:p>
            <a:r>
              <a:rPr lang="fr-FR" b="1" dirty="0"/>
              <a:t>Le projet de métropolisation de Constantine s’offre comme occasion augurant des lendemains meilleurs pour le tourisme.</a:t>
            </a:r>
            <a:endParaRPr lang="en-US" b="1" dirty="0"/>
          </a:p>
        </p:txBody>
      </p:sp>
    </p:spTree>
    <p:extLst>
      <p:ext uri="{BB962C8B-B14F-4D97-AF65-F5344CB8AC3E}">
        <p14:creationId xmlns:p14="http://schemas.microsoft.com/office/powerpoint/2010/main" val="30932407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08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sz="2400" b="1" dirty="0"/>
              <a:t>LES PROGRAMMES ET LES ACTIONS SUR LE TERRAIN</a:t>
            </a:r>
            <a:r>
              <a:rPr lang="fr-FR" b="1" dirty="0"/>
              <a:t>.</a:t>
            </a:r>
            <a:endParaRPr lang="en-US" dirty="0"/>
          </a:p>
        </p:txBody>
      </p:sp>
      <p:sp>
        <p:nvSpPr>
          <p:cNvPr id="3" name="Rectangle 2"/>
          <p:cNvSpPr/>
          <p:nvPr/>
        </p:nvSpPr>
        <p:spPr>
          <a:xfrm>
            <a:off x="0" y="1052736"/>
            <a:ext cx="9036496" cy="646331"/>
          </a:xfrm>
          <a:prstGeom prst="rect">
            <a:avLst/>
          </a:prstGeom>
        </p:spPr>
        <p:txBody>
          <a:bodyPr wrap="square">
            <a:spAutoFit/>
          </a:bodyPr>
          <a:lstStyle/>
          <a:p>
            <a:r>
              <a:rPr lang="fr-FR" dirty="0"/>
              <a:t>Sur le plan du programme, le secteur du tourisme a défini 10 Zones d’Extension Touristique dans la wilaya de Constantine</a:t>
            </a:r>
            <a:endParaRPr lang="ar-DZ" dirty="0"/>
          </a:p>
        </p:txBody>
      </p:sp>
      <p:graphicFrame>
        <p:nvGraphicFramePr>
          <p:cNvPr id="4" name="Tableau 3"/>
          <p:cNvGraphicFramePr>
            <a:graphicFrameLocks noGrp="1"/>
          </p:cNvGraphicFramePr>
          <p:nvPr>
            <p:extLst>
              <p:ext uri="{D42A27DB-BD31-4B8C-83A1-F6EECF244321}">
                <p14:modId xmlns:p14="http://schemas.microsoft.com/office/powerpoint/2010/main" val="1185988516"/>
              </p:ext>
            </p:extLst>
          </p:nvPr>
        </p:nvGraphicFramePr>
        <p:xfrm>
          <a:off x="107504" y="1692474"/>
          <a:ext cx="8928992" cy="3896764"/>
        </p:xfrm>
        <a:graphic>
          <a:graphicData uri="http://schemas.openxmlformats.org/drawingml/2006/table">
            <a:tbl>
              <a:tblPr firstRow="1" firstCol="1" bandRow="1">
                <a:tableStyleId>{5C22544A-7EE6-4342-B048-85BDC9FD1C3A}</a:tableStyleId>
              </a:tblPr>
              <a:tblGrid>
                <a:gridCol w="3027791"/>
                <a:gridCol w="1967068"/>
                <a:gridCol w="1598458"/>
                <a:gridCol w="2335675"/>
              </a:tblGrid>
              <a:tr h="664035">
                <a:tc>
                  <a:txBody>
                    <a:bodyPr/>
                    <a:lstStyle/>
                    <a:p>
                      <a:pPr algn="ctr" rtl="0">
                        <a:lnSpc>
                          <a:spcPct val="115000"/>
                        </a:lnSpc>
                        <a:spcAft>
                          <a:spcPts val="1000"/>
                        </a:spcAft>
                      </a:pPr>
                      <a:r>
                        <a:rPr lang="en-US" sz="1200" dirty="0" smtClean="0">
                          <a:effectLst/>
                        </a:rPr>
                        <a:t>Denomination</a:t>
                      </a:r>
                      <a:endParaRPr lang="en-US" sz="1100" dirty="0">
                        <a:effectLst/>
                        <a:latin typeface="Calibri"/>
                        <a:ea typeface="Calibri"/>
                        <a:cs typeface="Arial"/>
                      </a:endParaRPr>
                    </a:p>
                  </a:txBody>
                  <a:tcPr marL="0" marR="0" marT="0" marB="0" anchor="ctr">
                    <a:solidFill>
                      <a:schemeClr val="accent4">
                        <a:lumMod val="50000"/>
                      </a:schemeClr>
                    </a:solidFill>
                  </a:tcPr>
                </a:tc>
                <a:tc>
                  <a:txBody>
                    <a:bodyPr/>
                    <a:lstStyle/>
                    <a:p>
                      <a:pPr algn="ctr" rtl="0">
                        <a:lnSpc>
                          <a:spcPct val="115000"/>
                        </a:lnSpc>
                        <a:spcAft>
                          <a:spcPts val="1000"/>
                        </a:spcAft>
                      </a:pPr>
                      <a:r>
                        <a:rPr lang="en-US" sz="1200" dirty="0">
                          <a:effectLst/>
                        </a:rPr>
                        <a:t>Commune</a:t>
                      </a:r>
                      <a:endParaRPr lang="en-US" sz="1100" dirty="0">
                        <a:effectLst/>
                        <a:latin typeface="Calibri"/>
                        <a:ea typeface="Calibri"/>
                        <a:cs typeface="Arial"/>
                      </a:endParaRPr>
                    </a:p>
                  </a:txBody>
                  <a:tcPr marL="0" marR="0" marT="0" marB="0" anchor="ctr"/>
                </a:tc>
                <a:tc>
                  <a:txBody>
                    <a:bodyPr/>
                    <a:lstStyle/>
                    <a:p>
                      <a:pPr algn="ctr" rtl="0">
                        <a:lnSpc>
                          <a:spcPct val="115000"/>
                        </a:lnSpc>
                        <a:spcAft>
                          <a:spcPts val="1000"/>
                        </a:spcAft>
                      </a:pPr>
                      <a:r>
                        <a:rPr lang="en-US" sz="1200" dirty="0" err="1">
                          <a:effectLst/>
                        </a:rPr>
                        <a:t>Superficie</a:t>
                      </a:r>
                      <a:endParaRPr lang="en-US" sz="1100" dirty="0">
                        <a:effectLst/>
                      </a:endParaRPr>
                    </a:p>
                    <a:p>
                      <a:pPr algn="ctr" rtl="0">
                        <a:lnSpc>
                          <a:spcPct val="115000"/>
                        </a:lnSpc>
                        <a:spcAft>
                          <a:spcPts val="1000"/>
                        </a:spcAft>
                      </a:pPr>
                      <a:r>
                        <a:rPr lang="en-US" sz="1200" dirty="0" err="1">
                          <a:effectLst/>
                        </a:rPr>
                        <a:t>totale</a:t>
                      </a:r>
                      <a:endParaRPr lang="en-US" sz="1100" dirty="0">
                        <a:effectLst/>
                        <a:latin typeface="Calibri"/>
                        <a:ea typeface="Calibri"/>
                        <a:cs typeface="Arial"/>
                      </a:endParaRPr>
                    </a:p>
                  </a:txBody>
                  <a:tcPr marL="0" marR="0" marT="0" marB="0"/>
                </a:tc>
                <a:tc>
                  <a:txBody>
                    <a:bodyPr/>
                    <a:lstStyle/>
                    <a:p>
                      <a:pPr algn="ctr" rtl="0">
                        <a:lnSpc>
                          <a:spcPct val="115000"/>
                        </a:lnSpc>
                        <a:spcAft>
                          <a:spcPts val="1000"/>
                        </a:spcAft>
                      </a:pPr>
                      <a:r>
                        <a:rPr lang="en-US" sz="1200">
                          <a:effectLst/>
                        </a:rPr>
                        <a:t>Superficie</a:t>
                      </a:r>
                      <a:endParaRPr lang="en-US" sz="1100">
                        <a:effectLst/>
                      </a:endParaRPr>
                    </a:p>
                    <a:p>
                      <a:pPr algn="ctr" rtl="0">
                        <a:lnSpc>
                          <a:spcPct val="115000"/>
                        </a:lnSpc>
                        <a:spcAft>
                          <a:spcPts val="1000"/>
                        </a:spcAft>
                      </a:pPr>
                      <a:r>
                        <a:rPr lang="en-US" sz="1200">
                          <a:effectLst/>
                        </a:rPr>
                        <a:t>constructible</a:t>
                      </a:r>
                      <a:endParaRPr lang="en-US" sz="1100">
                        <a:effectLst/>
                        <a:latin typeface="Calibri"/>
                        <a:ea typeface="Calibri"/>
                        <a:cs typeface="Arial"/>
                      </a:endParaRPr>
                    </a:p>
                  </a:txBody>
                  <a:tcPr marL="0" marR="0" marT="0" marB="0"/>
                </a:tc>
              </a:tr>
              <a:tr h="246613">
                <a:tc>
                  <a:txBody>
                    <a:bodyPr/>
                    <a:lstStyle/>
                    <a:p>
                      <a:pPr algn="ctr" rtl="0">
                        <a:lnSpc>
                          <a:spcPct val="115000"/>
                        </a:lnSpc>
                        <a:spcAft>
                          <a:spcPts val="1000"/>
                        </a:spcAft>
                      </a:pPr>
                      <a:r>
                        <a:rPr lang="en-US" sz="1200" dirty="0" err="1">
                          <a:effectLst/>
                        </a:rPr>
                        <a:t>Djebel</a:t>
                      </a:r>
                      <a:r>
                        <a:rPr lang="en-US" sz="1200" dirty="0">
                          <a:effectLst/>
                        </a:rPr>
                        <a:t> </a:t>
                      </a:r>
                      <a:r>
                        <a:rPr lang="en-US" sz="1200" dirty="0" err="1">
                          <a:effectLst/>
                        </a:rPr>
                        <a:t>Ouahch</a:t>
                      </a:r>
                      <a:endParaRPr lang="en-US" sz="1100" dirty="0">
                        <a:effectLst/>
                        <a:latin typeface="Calibri"/>
                        <a:ea typeface="Calibri"/>
                        <a:cs typeface="Arial"/>
                      </a:endParaRPr>
                    </a:p>
                  </a:txBody>
                  <a:tcPr marL="0" marR="0" marT="0" marB="0" anchor="ctr"/>
                </a:tc>
                <a:tc>
                  <a:txBody>
                    <a:bodyPr/>
                    <a:lstStyle/>
                    <a:p>
                      <a:pPr algn="ctr" rtl="0">
                        <a:lnSpc>
                          <a:spcPct val="115000"/>
                        </a:lnSpc>
                        <a:spcAft>
                          <a:spcPts val="1000"/>
                        </a:spcAft>
                      </a:pPr>
                      <a:r>
                        <a:rPr lang="en-US" sz="1200">
                          <a:effectLst/>
                        </a:rPr>
                        <a:t>Constantine</a:t>
                      </a:r>
                      <a:endParaRPr lang="en-US" sz="1100">
                        <a:effectLst/>
                        <a:latin typeface="Calibri"/>
                        <a:ea typeface="Calibri"/>
                        <a:cs typeface="Arial"/>
                      </a:endParaRPr>
                    </a:p>
                  </a:txBody>
                  <a:tcPr marL="0" marR="0" marT="0" marB="0" anchor="ctr"/>
                </a:tc>
                <a:tc>
                  <a:txBody>
                    <a:bodyPr/>
                    <a:lstStyle/>
                    <a:p>
                      <a:pPr algn="ctr" rtl="0">
                        <a:lnSpc>
                          <a:spcPct val="115000"/>
                        </a:lnSpc>
                        <a:spcAft>
                          <a:spcPts val="1000"/>
                        </a:spcAft>
                      </a:pPr>
                      <a:r>
                        <a:rPr lang="en-US" sz="1200">
                          <a:effectLst/>
                        </a:rPr>
                        <a:t>5380</a:t>
                      </a:r>
                      <a:endParaRPr lang="en-US" sz="1100">
                        <a:effectLst/>
                        <a:latin typeface="Calibri"/>
                        <a:ea typeface="Calibri"/>
                        <a:cs typeface="Arial"/>
                      </a:endParaRPr>
                    </a:p>
                  </a:txBody>
                  <a:tcPr marL="0" marR="0" marT="0" marB="0" anchor="ctr"/>
                </a:tc>
                <a:tc>
                  <a:txBody>
                    <a:bodyPr/>
                    <a:lstStyle/>
                    <a:p>
                      <a:pPr algn="ctr" rtl="0">
                        <a:lnSpc>
                          <a:spcPct val="115000"/>
                        </a:lnSpc>
                        <a:spcAft>
                          <a:spcPts val="1000"/>
                        </a:spcAft>
                      </a:pPr>
                      <a:r>
                        <a:rPr lang="en-US" sz="1200">
                          <a:effectLst/>
                        </a:rPr>
                        <a:t>111</a:t>
                      </a:r>
                      <a:endParaRPr lang="en-US" sz="1100">
                        <a:effectLst/>
                        <a:latin typeface="Calibri"/>
                        <a:ea typeface="Calibri"/>
                        <a:cs typeface="Arial"/>
                      </a:endParaRPr>
                    </a:p>
                  </a:txBody>
                  <a:tcPr marL="0" marR="0" marT="0" marB="0" anchor="ctr"/>
                </a:tc>
              </a:tr>
              <a:tr h="246613">
                <a:tc>
                  <a:txBody>
                    <a:bodyPr/>
                    <a:lstStyle/>
                    <a:p>
                      <a:pPr algn="ctr" rtl="0">
                        <a:lnSpc>
                          <a:spcPct val="115000"/>
                        </a:lnSpc>
                        <a:spcAft>
                          <a:spcPts val="1000"/>
                        </a:spcAft>
                      </a:pPr>
                      <a:r>
                        <a:rPr lang="en-US" sz="1200" dirty="0">
                          <a:effectLst/>
                        </a:rPr>
                        <a:t>El </a:t>
                      </a:r>
                      <a:r>
                        <a:rPr lang="en-US" sz="1200" dirty="0" err="1">
                          <a:effectLst/>
                        </a:rPr>
                        <a:t>Mridj</a:t>
                      </a:r>
                      <a:endParaRPr lang="en-US" sz="1100" dirty="0">
                        <a:effectLst/>
                        <a:latin typeface="Calibri"/>
                        <a:ea typeface="Calibri"/>
                        <a:cs typeface="Arial"/>
                      </a:endParaRPr>
                    </a:p>
                  </a:txBody>
                  <a:tcPr marL="0" marR="0" marT="0" marB="0" anchor="ctr"/>
                </a:tc>
                <a:tc>
                  <a:txBody>
                    <a:bodyPr/>
                    <a:lstStyle/>
                    <a:p>
                      <a:pPr algn="ctr" rtl="0">
                        <a:lnSpc>
                          <a:spcPct val="115000"/>
                        </a:lnSpc>
                        <a:spcAft>
                          <a:spcPts val="1000"/>
                        </a:spcAft>
                      </a:pPr>
                      <a:r>
                        <a:rPr lang="en-US" sz="1200">
                          <a:effectLst/>
                        </a:rPr>
                        <a:t>El Khroub</a:t>
                      </a:r>
                      <a:endParaRPr lang="en-US" sz="1100">
                        <a:effectLst/>
                        <a:latin typeface="Calibri"/>
                        <a:ea typeface="Calibri"/>
                        <a:cs typeface="Arial"/>
                      </a:endParaRPr>
                    </a:p>
                  </a:txBody>
                  <a:tcPr marL="0" marR="0" marT="0" marB="0" anchor="ctr"/>
                </a:tc>
                <a:tc>
                  <a:txBody>
                    <a:bodyPr/>
                    <a:lstStyle/>
                    <a:p>
                      <a:pPr algn="ctr" rtl="0">
                        <a:lnSpc>
                          <a:spcPct val="115000"/>
                        </a:lnSpc>
                        <a:spcAft>
                          <a:spcPts val="1000"/>
                        </a:spcAft>
                      </a:pPr>
                      <a:r>
                        <a:rPr lang="en-US" sz="1200">
                          <a:effectLst/>
                        </a:rPr>
                        <a:t>200</a:t>
                      </a:r>
                      <a:endParaRPr lang="en-US" sz="1100">
                        <a:effectLst/>
                        <a:latin typeface="Calibri"/>
                        <a:ea typeface="Calibri"/>
                        <a:cs typeface="Arial"/>
                      </a:endParaRPr>
                    </a:p>
                  </a:txBody>
                  <a:tcPr marL="0" marR="0" marT="0" marB="0" anchor="ctr"/>
                </a:tc>
                <a:tc>
                  <a:txBody>
                    <a:bodyPr/>
                    <a:lstStyle/>
                    <a:p>
                      <a:pPr algn="ctr" rtl="0">
                        <a:lnSpc>
                          <a:spcPct val="115000"/>
                        </a:lnSpc>
                        <a:spcAft>
                          <a:spcPts val="1000"/>
                        </a:spcAft>
                      </a:pPr>
                      <a:r>
                        <a:rPr lang="en-US" sz="1200">
                          <a:effectLst/>
                        </a:rPr>
                        <a:t>12</a:t>
                      </a:r>
                      <a:endParaRPr lang="en-US" sz="1100">
                        <a:effectLst/>
                        <a:latin typeface="Calibri"/>
                        <a:ea typeface="Calibri"/>
                        <a:cs typeface="Arial"/>
                      </a:endParaRPr>
                    </a:p>
                  </a:txBody>
                  <a:tcPr marL="0" marR="0" marT="0" marB="0" anchor="ctr"/>
                </a:tc>
              </a:tr>
              <a:tr h="246613">
                <a:tc>
                  <a:txBody>
                    <a:bodyPr/>
                    <a:lstStyle/>
                    <a:p>
                      <a:pPr algn="ctr" rtl="0">
                        <a:lnSpc>
                          <a:spcPct val="115000"/>
                        </a:lnSpc>
                        <a:spcAft>
                          <a:spcPts val="1000"/>
                        </a:spcAft>
                      </a:pPr>
                      <a:r>
                        <a:rPr lang="en-US" sz="1200" dirty="0" err="1">
                          <a:effectLst/>
                        </a:rPr>
                        <a:t>Chettaba</a:t>
                      </a:r>
                      <a:endParaRPr lang="en-US" sz="1100" dirty="0">
                        <a:effectLst/>
                        <a:latin typeface="Calibri"/>
                        <a:ea typeface="Calibri"/>
                        <a:cs typeface="Arial"/>
                      </a:endParaRPr>
                    </a:p>
                  </a:txBody>
                  <a:tcPr marL="0" marR="0" marT="0" marB="0" anchor="ctr"/>
                </a:tc>
                <a:tc>
                  <a:txBody>
                    <a:bodyPr/>
                    <a:lstStyle/>
                    <a:p>
                      <a:pPr algn="ctr" rtl="0">
                        <a:lnSpc>
                          <a:spcPct val="115000"/>
                        </a:lnSpc>
                        <a:spcAft>
                          <a:spcPts val="1000"/>
                        </a:spcAft>
                      </a:pPr>
                      <a:r>
                        <a:rPr lang="en-US" sz="1200">
                          <a:effectLst/>
                        </a:rPr>
                        <a:t>Ain Smara</a:t>
                      </a:r>
                      <a:endParaRPr lang="en-US" sz="1100">
                        <a:effectLst/>
                        <a:latin typeface="Calibri"/>
                        <a:ea typeface="Calibri"/>
                        <a:cs typeface="Arial"/>
                      </a:endParaRPr>
                    </a:p>
                  </a:txBody>
                  <a:tcPr marL="0" marR="0" marT="0" marB="0" anchor="ctr"/>
                </a:tc>
                <a:tc>
                  <a:txBody>
                    <a:bodyPr/>
                    <a:lstStyle/>
                    <a:p>
                      <a:pPr algn="ctr" rtl="0">
                        <a:lnSpc>
                          <a:spcPct val="115000"/>
                        </a:lnSpc>
                        <a:spcAft>
                          <a:spcPts val="1000"/>
                        </a:spcAft>
                      </a:pPr>
                      <a:r>
                        <a:rPr lang="en-US" sz="1200">
                          <a:effectLst/>
                        </a:rPr>
                        <a:t>2800</a:t>
                      </a:r>
                      <a:endParaRPr lang="en-US" sz="1100">
                        <a:effectLst/>
                        <a:latin typeface="Calibri"/>
                        <a:ea typeface="Calibri"/>
                        <a:cs typeface="Arial"/>
                      </a:endParaRPr>
                    </a:p>
                  </a:txBody>
                  <a:tcPr marL="0" marR="0" marT="0" marB="0" anchor="ctr"/>
                </a:tc>
                <a:tc>
                  <a:txBody>
                    <a:bodyPr/>
                    <a:lstStyle/>
                    <a:p>
                      <a:pPr algn="ctr" rtl="0">
                        <a:lnSpc>
                          <a:spcPct val="115000"/>
                        </a:lnSpc>
                        <a:spcAft>
                          <a:spcPts val="1000"/>
                        </a:spcAft>
                      </a:pPr>
                      <a:r>
                        <a:rPr lang="en-US" sz="1200">
                          <a:effectLst/>
                        </a:rPr>
                        <a:t>12</a:t>
                      </a:r>
                      <a:endParaRPr lang="en-US" sz="1100">
                        <a:effectLst/>
                        <a:latin typeface="Calibri"/>
                        <a:ea typeface="Calibri"/>
                        <a:cs typeface="Arial"/>
                      </a:endParaRPr>
                    </a:p>
                  </a:txBody>
                  <a:tcPr marL="0" marR="0" marT="0" marB="0" anchor="ctr"/>
                </a:tc>
              </a:tr>
              <a:tr h="246613">
                <a:tc>
                  <a:txBody>
                    <a:bodyPr/>
                    <a:lstStyle/>
                    <a:p>
                      <a:pPr algn="ctr" rtl="0">
                        <a:lnSpc>
                          <a:spcPct val="115000"/>
                        </a:lnSpc>
                        <a:spcAft>
                          <a:spcPts val="1000"/>
                        </a:spcAft>
                      </a:pPr>
                      <a:r>
                        <a:rPr lang="en-US" sz="1200" dirty="0" err="1">
                          <a:effectLst/>
                        </a:rPr>
                        <a:t>Draa</a:t>
                      </a:r>
                      <a:r>
                        <a:rPr lang="en-US" sz="1200" dirty="0">
                          <a:effectLst/>
                        </a:rPr>
                        <a:t> Naga</a:t>
                      </a:r>
                      <a:endParaRPr lang="en-US" sz="1100" dirty="0">
                        <a:effectLst/>
                        <a:latin typeface="Calibri"/>
                        <a:ea typeface="Calibri"/>
                        <a:cs typeface="Arial"/>
                      </a:endParaRPr>
                    </a:p>
                  </a:txBody>
                  <a:tcPr marL="0" marR="0" marT="0" marB="0" anchor="ctr"/>
                </a:tc>
                <a:tc>
                  <a:txBody>
                    <a:bodyPr/>
                    <a:lstStyle/>
                    <a:p>
                      <a:pPr algn="ctr" rtl="0">
                        <a:lnSpc>
                          <a:spcPct val="115000"/>
                        </a:lnSpc>
                        <a:spcAft>
                          <a:spcPts val="1000"/>
                        </a:spcAft>
                      </a:pPr>
                      <a:r>
                        <a:rPr lang="en-US" sz="1200">
                          <a:effectLst/>
                        </a:rPr>
                        <a:t>Constantine</a:t>
                      </a:r>
                      <a:endParaRPr lang="en-US" sz="1100">
                        <a:effectLst/>
                        <a:latin typeface="Calibri"/>
                        <a:ea typeface="Calibri"/>
                        <a:cs typeface="Arial"/>
                      </a:endParaRPr>
                    </a:p>
                  </a:txBody>
                  <a:tcPr marL="0" marR="0" marT="0" marB="0" anchor="ctr"/>
                </a:tc>
                <a:tc>
                  <a:txBody>
                    <a:bodyPr/>
                    <a:lstStyle/>
                    <a:p>
                      <a:pPr algn="ctr" rtl="0">
                        <a:lnSpc>
                          <a:spcPct val="115000"/>
                        </a:lnSpc>
                        <a:spcAft>
                          <a:spcPts val="1000"/>
                        </a:spcAft>
                      </a:pPr>
                      <a:r>
                        <a:rPr lang="en-US" sz="1200">
                          <a:effectLst/>
                        </a:rPr>
                        <a:t>300</a:t>
                      </a:r>
                      <a:endParaRPr lang="en-US" sz="1100">
                        <a:effectLst/>
                        <a:latin typeface="Calibri"/>
                        <a:ea typeface="Calibri"/>
                        <a:cs typeface="Arial"/>
                      </a:endParaRPr>
                    </a:p>
                  </a:txBody>
                  <a:tcPr marL="0" marR="0" marT="0" marB="0" anchor="ctr"/>
                </a:tc>
                <a:tc>
                  <a:txBody>
                    <a:bodyPr/>
                    <a:lstStyle/>
                    <a:p>
                      <a:pPr algn="ctr" rtl="0">
                        <a:lnSpc>
                          <a:spcPct val="115000"/>
                        </a:lnSpc>
                        <a:spcAft>
                          <a:spcPts val="1000"/>
                        </a:spcAft>
                      </a:pPr>
                      <a:r>
                        <a:rPr lang="en-US" sz="1200">
                          <a:effectLst/>
                        </a:rPr>
                        <a:t>100</a:t>
                      </a:r>
                      <a:endParaRPr lang="en-US" sz="1100">
                        <a:effectLst/>
                        <a:latin typeface="Calibri"/>
                        <a:ea typeface="Calibri"/>
                        <a:cs typeface="Arial"/>
                      </a:endParaRPr>
                    </a:p>
                  </a:txBody>
                  <a:tcPr marL="0" marR="0" marT="0" marB="0" anchor="ctr"/>
                </a:tc>
              </a:tr>
              <a:tr h="246613">
                <a:tc>
                  <a:txBody>
                    <a:bodyPr/>
                    <a:lstStyle/>
                    <a:p>
                      <a:pPr algn="ctr" rtl="0">
                        <a:lnSpc>
                          <a:spcPct val="115000"/>
                        </a:lnSpc>
                        <a:spcAft>
                          <a:spcPts val="1000"/>
                        </a:spcAft>
                      </a:pPr>
                      <a:r>
                        <a:rPr lang="en-US" sz="1200" dirty="0" err="1">
                          <a:effectLst/>
                        </a:rPr>
                        <a:t>Hadj</a:t>
                      </a:r>
                      <a:r>
                        <a:rPr lang="en-US" sz="1200" dirty="0">
                          <a:effectLst/>
                        </a:rPr>
                        <a:t> Baba</a:t>
                      </a:r>
                      <a:endParaRPr lang="en-US" sz="1100" dirty="0">
                        <a:effectLst/>
                        <a:latin typeface="Calibri"/>
                        <a:ea typeface="Calibri"/>
                        <a:cs typeface="Arial"/>
                      </a:endParaRPr>
                    </a:p>
                  </a:txBody>
                  <a:tcPr marL="0" marR="0" marT="0" marB="0" anchor="ctr"/>
                </a:tc>
                <a:tc>
                  <a:txBody>
                    <a:bodyPr/>
                    <a:lstStyle/>
                    <a:p>
                      <a:pPr algn="ctr" rtl="0">
                        <a:lnSpc>
                          <a:spcPct val="115000"/>
                        </a:lnSpc>
                        <a:spcAft>
                          <a:spcPts val="1000"/>
                        </a:spcAft>
                      </a:pPr>
                      <a:r>
                        <a:rPr lang="en-US" sz="1200">
                          <a:effectLst/>
                        </a:rPr>
                        <a:t>Constantine</a:t>
                      </a:r>
                      <a:endParaRPr lang="en-US" sz="1100">
                        <a:effectLst/>
                        <a:latin typeface="Calibri"/>
                        <a:ea typeface="Calibri"/>
                        <a:cs typeface="Arial"/>
                      </a:endParaRPr>
                    </a:p>
                  </a:txBody>
                  <a:tcPr marL="0" marR="0" marT="0" marB="0" anchor="ctr"/>
                </a:tc>
                <a:tc>
                  <a:txBody>
                    <a:bodyPr/>
                    <a:lstStyle/>
                    <a:p>
                      <a:pPr algn="ctr" rtl="0">
                        <a:lnSpc>
                          <a:spcPct val="115000"/>
                        </a:lnSpc>
                        <a:spcAft>
                          <a:spcPts val="1000"/>
                        </a:spcAft>
                      </a:pPr>
                      <a:r>
                        <a:rPr lang="en-US" sz="1200">
                          <a:effectLst/>
                        </a:rPr>
                        <a:t>200</a:t>
                      </a:r>
                      <a:endParaRPr lang="en-US" sz="1100">
                        <a:effectLst/>
                        <a:latin typeface="Calibri"/>
                        <a:ea typeface="Calibri"/>
                        <a:cs typeface="Arial"/>
                      </a:endParaRPr>
                    </a:p>
                  </a:txBody>
                  <a:tcPr marL="0" marR="0" marT="0" marB="0" anchor="ctr"/>
                </a:tc>
                <a:tc>
                  <a:txBody>
                    <a:bodyPr/>
                    <a:lstStyle/>
                    <a:p>
                      <a:pPr algn="ctr" rtl="0">
                        <a:lnSpc>
                          <a:spcPct val="115000"/>
                        </a:lnSpc>
                        <a:spcAft>
                          <a:spcPts val="1000"/>
                        </a:spcAft>
                      </a:pPr>
                      <a:r>
                        <a:rPr lang="en-US" sz="1200">
                          <a:effectLst/>
                        </a:rPr>
                        <a:t>10</a:t>
                      </a:r>
                      <a:endParaRPr lang="en-US" sz="1100">
                        <a:effectLst/>
                        <a:latin typeface="Calibri"/>
                        <a:ea typeface="Calibri"/>
                        <a:cs typeface="Arial"/>
                      </a:endParaRPr>
                    </a:p>
                  </a:txBody>
                  <a:tcPr marL="0" marR="0" marT="0" marB="0" anchor="ctr"/>
                </a:tc>
              </a:tr>
              <a:tr h="506606">
                <a:tc>
                  <a:txBody>
                    <a:bodyPr/>
                    <a:lstStyle/>
                    <a:p>
                      <a:pPr algn="ctr" rtl="0">
                        <a:lnSpc>
                          <a:spcPct val="115000"/>
                        </a:lnSpc>
                        <a:spcAft>
                          <a:spcPts val="1000"/>
                        </a:spcAft>
                      </a:pPr>
                      <a:r>
                        <a:rPr lang="en-US" sz="1200" dirty="0" err="1">
                          <a:effectLst/>
                        </a:rPr>
                        <a:t>Parc</a:t>
                      </a:r>
                      <a:r>
                        <a:rPr lang="en-US" sz="1200" dirty="0">
                          <a:effectLst/>
                        </a:rPr>
                        <a:t> </a:t>
                      </a:r>
                      <a:r>
                        <a:rPr lang="en-US" sz="1200" dirty="0" err="1">
                          <a:effectLst/>
                        </a:rPr>
                        <a:t>d’attraction</a:t>
                      </a:r>
                      <a:endParaRPr lang="en-US" sz="1100" dirty="0">
                        <a:effectLst/>
                        <a:latin typeface="Calibri"/>
                        <a:ea typeface="Calibri"/>
                        <a:cs typeface="Arial"/>
                      </a:endParaRPr>
                    </a:p>
                  </a:txBody>
                  <a:tcPr marL="0" marR="0" marT="0" marB="0" anchor="ctr"/>
                </a:tc>
                <a:tc>
                  <a:txBody>
                    <a:bodyPr/>
                    <a:lstStyle/>
                    <a:p>
                      <a:pPr algn="ctr" rtl="0">
                        <a:lnSpc>
                          <a:spcPct val="115000"/>
                        </a:lnSpc>
                        <a:spcAft>
                          <a:spcPts val="1000"/>
                        </a:spcAft>
                      </a:pPr>
                      <a:r>
                        <a:rPr lang="en-US" sz="1200">
                          <a:effectLst/>
                        </a:rPr>
                        <a:t>El Khroub</a:t>
                      </a:r>
                      <a:endParaRPr lang="en-US" sz="1100">
                        <a:effectLst/>
                        <a:latin typeface="Calibri"/>
                        <a:ea typeface="Calibri"/>
                        <a:cs typeface="Arial"/>
                      </a:endParaRPr>
                    </a:p>
                  </a:txBody>
                  <a:tcPr marL="0" marR="0" marT="0" marB="0" anchor="ctr"/>
                </a:tc>
                <a:tc>
                  <a:txBody>
                    <a:bodyPr/>
                    <a:lstStyle/>
                    <a:p>
                      <a:pPr algn="ctr" rtl="0">
                        <a:lnSpc>
                          <a:spcPct val="115000"/>
                        </a:lnSpc>
                        <a:spcAft>
                          <a:spcPts val="1000"/>
                        </a:spcAft>
                      </a:pPr>
                      <a:r>
                        <a:rPr lang="en-US" sz="1200">
                          <a:effectLst/>
                        </a:rPr>
                        <a:t>1500</a:t>
                      </a:r>
                      <a:endParaRPr lang="en-US" sz="1100">
                        <a:effectLst/>
                        <a:latin typeface="Calibri"/>
                        <a:ea typeface="Calibri"/>
                        <a:cs typeface="Arial"/>
                      </a:endParaRPr>
                    </a:p>
                  </a:txBody>
                  <a:tcPr marL="0" marR="0" marT="0" marB="0" anchor="ctr"/>
                </a:tc>
                <a:tc>
                  <a:txBody>
                    <a:bodyPr/>
                    <a:lstStyle/>
                    <a:p>
                      <a:pPr algn="ctr" rtl="0">
                        <a:lnSpc>
                          <a:spcPct val="115000"/>
                        </a:lnSpc>
                        <a:spcAft>
                          <a:spcPts val="1000"/>
                        </a:spcAft>
                      </a:pPr>
                      <a:r>
                        <a:rPr lang="en-US" sz="1200">
                          <a:effectLst/>
                        </a:rPr>
                        <a:t>70</a:t>
                      </a:r>
                      <a:endParaRPr lang="en-US" sz="1100">
                        <a:effectLst/>
                        <a:latin typeface="Calibri"/>
                        <a:ea typeface="Calibri"/>
                        <a:cs typeface="Arial"/>
                      </a:endParaRPr>
                    </a:p>
                  </a:txBody>
                  <a:tcPr marL="0" marR="0" marT="0" marB="0" anchor="ctr"/>
                </a:tc>
              </a:tr>
              <a:tr h="246613">
                <a:tc>
                  <a:txBody>
                    <a:bodyPr/>
                    <a:lstStyle/>
                    <a:p>
                      <a:pPr algn="ctr" rtl="0">
                        <a:lnSpc>
                          <a:spcPct val="115000"/>
                        </a:lnSpc>
                        <a:spcAft>
                          <a:spcPts val="1000"/>
                        </a:spcAft>
                      </a:pPr>
                      <a:r>
                        <a:rPr lang="en-US" sz="1200" dirty="0">
                          <a:effectLst/>
                        </a:rPr>
                        <a:t>El </a:t>
                      </a:r>
                      <a:r>
                        <a:rPr lang="en-US" sz="1200" dirty="0" err="1">
                          <a:effectLst/>
                        </a:rPr>
                        <a:t>Maghouel</a:t>
                      </a:r>
                      <a:endParaRPr lang="en-US" sz="1100" dirty="0">
                        <a:effectLst/>
                        <a:latin typeface="Calibri"/>
                        <a:ea typeface="Calibri"/>
                        <a:cs typeface="Arial"/>
                      </a:endParaRPr>
                    </a:p>
                  </a:txBody>
                  <a:tcPr marL="0" marR="0" marT="0" marB="0" anchor="ctr"/>
                </a:tc>
                <a:tc>
                  <a:txBody>
                    <a:bodyPr/>
                    <a:lstStyle/>
                    <a:p>
                      <a:pPr algn="ctr" rtl="0">
                        <a:lnSpc>
                          <a:spcPct val="115000"/>
                        </a:lnSpc>
                        <a:spcAft>
                          <a:spcPts val="1000"/>
                        </a:spcAft>
                      </a:pPr>
                      <a:r>
                        <a:rPr lang="en-US" sz="1200">
                          <a:effectLst/>
                        </a:rPr>
                        <a:t>Ibn Ziad</a:t>
                      </a:r>
                      <a:endParaRPr lang="en-US" sz="1100">
                        <a:effectLst/>
                        <a:latin typeface="Calibri"/>
                        <a:ea typeface="Calibri"/>
                        <a:cs typeface="Arial"/>
                      </a:endParaRPr>
                    </a:p>
                  </a:txBody>
                  <a:tcPr marL="0" marR="0" marT="0" marB="0" anchor="ctr"/>
                </a:tc>
                <a:tc>
                  <a:txBody>
                    <a:bodyPr/>
                    <a:lstStyle/>
                    <a:p>
                      <a:pPr algn="ctr" rtl="0">
                        <a:lnSpc>
                          <a:spcPct val="115000"/>
                        </a:lnSpc>
                        <a:spcAft>
                          <a:spcPts val="1000"/>
                        </a:spcAft>
                      </a:pPr>
                      <a:r>
                        <a:rPr lang="en-US" sz="1200">
                          <a:effectLst/>
                        </a:rPr>
                        <a:t>200</a:t>
                      </a:r>
                      <a:endParaRPr lang="en-US" sz="1100">
                        <a:effectLst/>
                        <a:latin typeface="Calibri"/>
                        <a:ea typeface="Calibri"/>
                        <a:cs typeface="Arial"/>
                      </a:endParaRPr>
                    </a:p>
                  </a:txBody>
                  <a:tcPr marL="0" marR="0" marT="0" marB="0" anchor="ctr"/>
                </a:tc>
                <a:tc>
                  <a:txBody>
                    <a:bodyPr/>
                    <a:lstStyle/>
                    <a:p>
                      <a:pPr algn="ctr" rtl="0">
                        <a:lnSpc>
                          <a:spcPct val="115000"/>
                        </a:lnSpc>
                        <a:spcAft>
                          <a:spcPts val="1000"/>
                        </a:spcAft>
                      </a:pPr>
                      <a:r>
                        <a:rPr lang="en-US" sz="1200">
                          <a:effectLst/>
                        </a:rPr>
                        <a:t>50</a:t>
                      </a:r>
                      <a:endParaRPr lang="en-US" sz="1100">
                        <a:effectLst/>
                        <a:latin typeface="Calibri"/>
                        <a:ea typeface="Calibri"/>
                        <a:cs typeface="Arial"/>
                      </a:endParaRPr>
                    </a:p>
                  </a:txBody>
                  <a:tcPr marL="0" marR="0" marT="0" marB="0" anchor="ctr"/>
                </a:tc>
              </a:tr>
              <a:tr h="506606">
                <a:tc>
                  <a:txBody>
                    <a:bodyPr/>
                    <a:lstStyle/>
                    <a:p>
                      <a:pPr algn="ctr" rtl="0">
                        <a:lnSpc>
                          <a:spcPct val="115000"/>
                        </a:lnSpc>
                        <a:spcAft>
                          <a:spcPts val="1000"/>
                        </a:spcAft>
                      </a:pPr>
                      <a:r>
                        <a:rPr lang="en-US" sz="1200" dirty="0" err="1">
                          <a:effectLst/>
                        </a:rPr>
                        <a:t>Chemin</a:t>
                      </a:r>
                      <a:r>
                        <a:rPr lang="en-US" sz="1200" dirty="0">
                          <a:effectLst/>
                        </a:rPr>
                        <a:t> </a:t>
                      </a:r>
                      <a:r>
                        <a:rPr lang="en-US" sz="1200" dirty="0" err="1">
                          <a:effectLst/>
                        </a:rPr>
                        <a:t>Touristique</a:t>
                      </a:r>
                      <a:endParaRPr lang="en-US" sz="1100" dirty="0">
                        <a:effectLst/>
                        <a:latin typeface="Calibri"/>
                        <a:ea typeface="Calibri"/>
                        <a:cs typeface="Arial"/>
                      </a:endParaRPr>
                    </a:p>
                  </a:txBody>
                  <a:tcPr marL="0" marR="0" marT="0" marB="0" anchor="ctr"/>
                </a:tc>
                <a:tc>
                  <a:txBody>
                    <a:bodyPr/>
                    <a:lstStyle/>
                    <a:p>
                      <a:pPr algn="ctr" rtl="0">
                        <a:lnSpc>
                          <a:spcPct val="115000"/>
                        </a:lnSpc>
                        <a:spcAft>
                          <a:spcPts val="1000"/>
                        </a:spcAft>
                      </a:pPr>
                      <a:r>
                        <a:rPr lang="en-US" sz="1200">
                          <a:effectLst/>
                        </a:rPr>
                        <a:t>Constantine</a:t>
                      </a:r>
                      <a:endParaRPr lang="en-US" sz="1100">
                        <a:effectLst/>
                        <a:latin typeface="Calibri"/>
                        <a:ea typeface="Calibri"/>
                        <a:cs typeface="Arial"/>
                      </a:endParaRPr>
                    </a:p>
                  </a:txBody>
                  <a:tcPr marL="0" marR="0" marT="0" marB="0" anchor="ctr"/>
                </a:tc>
                <a:tc>
                  <a:txBody>
                    <a:bodyPr/>
                    <a:lstStyle/>
                    <a:p>
                      <a:pPr algn="ctr" rtl="0">
                        <a:lnSpc>
                          <a:spcPct val="115000"/>
                        </a:lnSpc>
                        <a:spcAft>
                          <a:spcPts val="1000"/>
                        </a:spcAft>
                      </a:pPr>
                      <a:r>
                        <a:rPr lang="en-US" sz="1200" dirty="0">
                          <a:effectLst/>
                        </a:rPr>
                        <a:t>-</a:t>
                      </a:r>
                      <a:endParaRPr lang="en-US" sz="1100" dirty="0">
                        <a:effectLst/>
                        <a:latin typeface="Calibri"/>
                        <a:ea typeface="Calibri"/>
                        <a:cs typeface="Arial"/>
                      </a:endParaRPr>
                    </a:p>
                  </a:txBody>
                  <a:tcPr marL="0" marR="0" marT="0" marB="0" anchor="ctr"/>
                </a:tc>
                <a:tc>
                  <a:txBody>
                    <a:bodyPr/>
                    <a:lstStyle/>
                    <a:p>
                      <a:pPr algn="ctr" rtl="0">
                        <a:lnSpc>
                          <a:spcPct val="115000"/>
                        </a:lnSpc>
                        <a:spcAft>
                          <a:spcPts val="1000"/>
                        </a:spcAft>
                      </a:pPr>
                      <a:r>
                        <a:rPr lang="en-US" sz="1200">
                          <a:effectLst/>
                        </a:rPr>
                        <a:t>-</a:t>
                      </a:r>
                      <a:endParaRPr lang="en-US" sz="1100">
                        <a:effectLst/>
                        <a:latin typeface="Calibri"/>
                        <a:ea typeface="Calibri"/>
                        <a:cs typeface="Arial"/>
                      </a:endParaRPr>
                    </a:p>
                  </a:txBody>
                  <a:tcPr marL="0" marR="0" marT="0" marB="0" anchor="ctr"/>
                </a:tc>
              </a:tr>
              <a:tr h="246613">
                <a:tc>
                  <a:txBody>
                    <a:bodyPr/>
                    <a:lstStyle/>
                    <a:p>
                      <a:pPr algn="ctr" rtl="0">
                        <a:lnSpc>
                          <a:spcPct val="115000"/>
                        </a:lnSpc>
                        <a:spcAft>
                          <a:spcPts val="1000"/>
                        </a:spcAft>
                      </a:pPr>
                      <a:r>
                        <a:rPr lang="en-US" sz="1200" dirty="0" err="1">
                          <a:effectLst/>
                        </a:rPr>
                        <a:t>Massinissa</a:t>
                      </a:r>
                      <a:endParaRPr lang="en-US" sz="1100" dirty="0">
                        <a:effectLst/>
                        <a:latin typeface="Calibri"/>
                        <a:ea typeface="Calibri"/>
                        <a:cs typeface="Arial"/>
                      </a:endParaRPr>
                    </a:p>
                  </a:txBody>
                  <a:tcPr marL="0" marR="0" marT="0" marB="0" anchor="ctr"/>
                </a:tc>
                <a:tc>
                  <a:txBody>
                    <a:bodyPr/>
                    <a:lstStyle/>
                    <a:p>
                      <a:pPr algn="ctr" rtl="0">
                        <a:lnSpc>
                          <a:spcPct val="115000"/>
                        </a:lnSpc>
                        <a:spcAft>
                          <a:spcPts val="1000"/>
                        </a:spcAft>
                      </a:pPr>
                      <a:r>
                        <a:rPr lang="en-US" sz="1200">
                          <a:effectLst/>
                        </a:rPr>
                        <a:t>El Khroub</a:t>
                      </a:r>
                      <a:endParaRPr lang="en-US" sz="1100">
                        <a:effectLst/>
                        <a:latin typeface="Calibri"/>
                        <a:ea typeface="Calibri"/>
                        <a:cs typeface="Arial"/>
                      </a:endParaRPr>
                    </a:p>
                  </a:txBody>
                  <a:tcPr marL="0" marR="0" marT="0" marB="0" anchor="ctr"/>
                </a:tc>
                <a:tc>
                  <a:txBody>
                    <a:bodyPr/>
                    <a:lstStyle/>
                    <a:p>
                      <a:pPr algn="ctr" rtl="0">
                        <a:lnSpc>
                          <a:spcPct val="115000"/>
                        </a:lnSpc>
                        <a:spcAft>
                          <a:spcPts val="1000"/>
                        </a:spcAft>
                      </a:pPr>
                      <a:r>
                        <a:rPr lang="en-US" sz="1200">
                          <a:effectLst/>
                        </a:rPr>
                        <a:t>50</a:t>
                      </a:r>
                      <a:endParaRPr lang="en-US" sz="1100">
                        <a:effectLst/>
                        <a:latin typeface="Calibri"/>
                        <a:ea typeface="Calibri"/>
                        <a:cs typeface="Arial"/>
                      </a:endParaRPr>
                    </a:p>
                  </a:txBody>
                  <a:tcPr marL="0" marR="0" marT="0" marB="0" anchor="ctr"/>
                </a:tc>
                <a:tc>
                  <a:txBody>
                    <a:bodyPr/>
                    <a:lstStyle/>
                    <a:p>
                      <a:pPr algn="ctr" rtl="0">
                        <a:lnSpc>
                          <a:spcPct val="115000"/>
                        </a:lnSpc>
                        <a:spcAft>
                          <a:spcPts val="1000"/>
                        </a:spcAft>
                      </a:pPr>
                      <a:r>
                        <a:rPr lang="en-US" sz="1200">
                          <a:effectLst/>
                        </a:rPr>
                        <a:t>38</a:t>
                      </a:r>
                      <a:endParaRPr lang="en-US" sz="1100">
                        <a:effectLst/>
                        <a:latin typeface="Calibri"/>
                        <a:ea typeface="Calibri"/>
                        <a:cs typeface="Arial"/>
                      </a:endParaRPr>
                    </a:p>
                  </a:txBody>
                  <a:tcPr marL="0" marR="0" marT="0" marB="0" anchor="ctr"/>
                </a:tc>
              </a:tr>
              <a:tr h="246613">
                <a:tc>
                  <a:txBody>
                    <a:bodyPr/>
                    <a:lstStyle/>
                    <a:p>
                      <a:pPr algn="ctr" rtl="0">
                        <a:lnSpc>
                          <a:spcPct val="115000"/>
                        </a:lnSpc>
                        <a:spcAft>
                          <a:spcPts val="1000"/>
                        </a:spcAft>
                      </a:pPr>
                      <a:r>
                        <a:rPr lang="en-US" sz="1200">
                          <a:effectLst/>
                        </a:rPr>
                        <a:t>Tiddis</a:t>
                      </a:r>
                      <a:endParaRPr lang="en-US" sz="1100">
                        <a:effectLst/>
                        <a:latin typeface="Calibri"/>
                        <a:ea typeface="Calibri"/>
                        <a:cs typeface="Arial"/>
                      </a:endParaRPr>
                    </a:p>
                  </a:txBody>
                  <a:tcPr marL="0" marR="0" marT="0" marB="0" anchor="ctr"/>
                </a:tc>
                <a:tc>
                  <a:txBody>
                    <a:bodyPr/>
                    <a:lstStyle/>
                    <a:p>
                      <a:pPr algn="ctr" rtl="0">
                        <a:lnSpc>
                          <a:spcPct val="115000"/>
                        </a:lnSpc>
                        <a:spcAft>
                          <a:spcPts val="1000"/>
                        </a:spcAft>
                      </a:pPr>
                      <a:r>
                        <a:rPr lang="en-US" sz="1200">
                          <a:effectLst/>
                        </a:rPr>
                        <a:t>Beni H’midene</a:t>
                      </a:r>
                      <a:endParaRPr lang="en-US" sz="1100">
                        <a:effectLst/>
                        <a:latin typeface="Calibri"/>
                        <a:ea typeface="Calibri"/>
                        <a:cs typeface="Arial"/>
                      </a:endParaRPr>
                    </a:p>
                  </a:txBody>
                  <a:tcPr marL="0" marR="0" marT="0" marB="0" anchor="ctr"/>
                </a:tc>
                <a:tc>
                  <a:txBody>
                    <a:bodyPr/>
                    <a:lstStyle/>
                    <a:p>
                      <a:pPr algn="ctr" rtl="0">
                        <a:lnSpc>
                          <a:spcPct val="115000"/>
                        </a:lnSpc>
                        <a:spcAft>
                          <a:spcPts val="1000"/>
                        </a:spcAft>
                      </a:pPr>
                      <a:r>
                        <a:rPr lang="en-US" sz="1200">
                          <a:effectLst/>
                        </a:rPr>
                        <a:t>60</a:t>
                      </a:r>
                      <a:endParaRPr lang="en-US" sz="1100">
                        <a:effectLst/>
                        <a:latin typeface="Calibri"/>
                        <a:ea typeface="Calibri"/>
                        <a:cs typeface="Arial"/>
                      </a:endParaRPr>
                    </a:p>
                  </a:txBody>
                  <a:tcPr marL="0" marR="0" marT="0" marB="0" anchor="ctr"/>
                </a:tc>
                <a:tc>
                  <a:txBody>
                    <a:bodyPr/>
                    <a:lstStyle/>
                    <a:p>
                      <a:pPr algn="ctr" rtl="0">
                        <a:lnSpc>
                          <a:spcPct val="115000"/>
                        </a:lnSpc>
                        <a:spcAft>
                          <a:spcPts val="1000"/>
                        </a:spcAft>
                      </a:pPr>
                      <a:r>
                        <a:rPr lang="en-US" sz="1200">
                          <a:effectLst/>
                        </a:rPr>
                        <a:t>10</a:t>
                      </a:r>
                      <a:endParaRPr lang="en-US" sz="1100">
                        <a:effectLst/>
                        <a:latin typeface="Calibri"/>
                        <a:ea typeface="Calibri"/>
                        <a:cs typeface="Arial"/>
                      </a:endParaRPr>
                    </a:p>
                  </a:txBody>
                  <a:tcPr marL="0" marR="0" marT="0" marB="0" anchor="ctr"/>
                </a:tc>
              </a:tr>
              <a:tr h="246613">
                <a:tc>
                  <a:txBody>
                    <a:bodyPr/>
                    <a:lstStyle/>
                    <a:p>
                      <a:pPr algn="ctr" rtl="0">
                        <a:lnSpc>
                          <a:spcPct val="115000"/>
                        </a:lnSpc>
                        <a:spcAft>
                          <a:spcPts val="1000"/>
                        </a:spcAft>
                      </a:pPr>
                      <a:r>
                        <a:rPr lang="en-US" sz="1200">
                          <a:effectLst/>
                        </a:rPr>
                        <a:t>Total</a:t>
                      </a:r>
                      <a:endParaRPr lang="en-US" sz="1100">
                        <a:effectLst/>
                        <a:latin typeface="Calibri"/>
                        <a:ea typeface="Calibri"/>
                        <a:cs typeface="Arial"/>
                      </a:endParaRPr>
                    </a:p>
                  </a:txBody>
                  <a:tcPr marL="0" marR="0" marT="0" marB="0" anchor="ctr"/>
                </a:tc>
                <a:tc>
                  <a:txBody>
                    <a:bodyPr/>
                    <a:lstStyle/>
                    <a:p>
                      <a:pPr algn="ctr" rtl="0">
                        <a:lnSpc>
                          <a:spcPct val="115000"/>
                        </a:lnSpc>
                        <a:spcAft>
                          <a:spcPts val="1000"/>
                        </a:spcAft>
                      </a:pPr>
                      <a:r>
                        <a:rPr lang="en-US" sz="1200">
                          <a:effectLst/>
                        </a:rPr>
                        <a:t>10</a:t>
                      </a:r>
                      <a:endParaRPr lang="en-US" sz="1100">
                        <a:effectLst/>
                        <a:latin typeface="Calibri"/>
                        <a:ea typeface="Calibri"/>
                        <a:cs typeface="Arial"/>
                      </a:endParaRPr>
                    </a:p>
                  </a:txBody>
                  <a:tcPr marL="0" marR="0" marT="0" marB="0" anchor="ctr"/>
                </a:tc>
                <a:tc>
                  <a:txBody>
                    <a:bodyPr/>
                    <a:lstStyle/>
                    <a:p>
                      <a:pPr algn="ctr" rtl="0">
                        <a:lnSpc>
                          <a:spcPct val="115000"/>
                        </a:lnSpc>
                        <a:spcAft>
                          <a:spcPts val="1000"/>
                        </a:spcAft>
                      </a:pPr>
                      <a:r>
                        <a:rPr lang="en-US" sz="1200">
                          <a:effectLst/>
                        </a:rPr>
                        <a:t>10 690</a:t>
                      </a:r>
                      <a:endParaRPr lang="en-US" sz="1100">
                        <a:effectLst/>
                        <a:latin typeface="Calibri"/>
                        <a:ea typeface="Calibri"/>
                        <a:cs typeface="Arial"/>
                      </a:endParaRPr>
                    </a:p>
                  </a:txBody>
                  <a:tcPr marL="0" marR="0" marT="0" marB="0" anchor="ctr"/>
                </a:tc>
                <a:tc>
                  <a:txBody>
                    <a:bodyPr/>
                    <a:lstStyle/>
                    <a:p>
                      <a:pPr algn="ctr" rtl="0">
                        <a:lnSpc>
                          <a:spcPct val="115000"/>
                        </a:lnSpc>
                        <a:spcAft>
                          <a:spcPts val="1000"/>
                        </a:spcAft>
                      </a:pPr>
                      <a:r>
                        <a:rPr lang="en-US" sz="1200" dirty="0">
                          <a:effectLst/>
                        </a:rPr>
                        <a:t>413</a:t>
                      </a:r>
                      <a:endParaRPr lang="en-US" sz="1100" dirty="0">
                        <a:effectLst/>
                        <a:latin typeface="Calibri"/>
                        <a:ea typeface="Calibri"/>
                        <a:cs typeface="Arial"/>
                      </a:endParaRPr>
                    </a:p>
                  </a:txBody>
                  <a:tcPr marL="0" marR="0" marT="0" marB="0" anchor="ctr"/>
                </a:tc>
              </a:tr>
            </a:tbl>
          </a:graphicData>
        </a:graphic>
      </p:graphicFrame>
      <p:sp>
        <p:nvSpPr>
          <p:cNvPr id="5" name="Rectangle 4"/>
          <p:cNvSpPr/>
          <p:nvPr/>
        </p:nvSpPr>
        <p:spPr>
          <a:xfrm>
            <a:off x="107504" y="6211669"/>
            <a:ext cx="8928992" cy="646331"/>
          </a:xfrm>
          <a:prstGeom prst="rect">
            <a:avLst/>
          </a:prstGeom>
        </p:spPr>
        <p:txBody>
          <a:bodyPr wrap="square">
            <a:spAutoFit/>
          </a:bodyPr>
          <a:lstStyle/>
          <a:p>
            <a:pPr algn="ctr"/>
            <a:r>
              <a:rPr lang="fr-FR" b="1" dirty="0"/>
              <a:t>LES ZONES D’EXTENSIONS TOURISTIQUES</a:t>
            </a:r>
            <a:endParaRPr lang="en-US" dirty="0"/>
          </a:p>
          <a:p>
            <a:pPr algn="ctr"/>
            <a:r>
              <a:rPr lang="fr-FR" b="1" dirty="0"/>
              <a:t>DANS LA WILAYA DE CONSTANTINE</a:t>
            </a:r>
            <a:endParaRPr lang="en-US" dirty="0"/>
          </a:p>
        </p:txBody>
      </p:sp>
    </p:spTree>
    <p:extLst>
      <p:ext uri="{BB962C8B-B14F-4D97-AF65-F5344CB8AC3E}">
        <p14:creationId xmlns:p14="http://schemas.microsoft.com/office/powerpoint/2010/main" val="311238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16632"/>
            <a:ext cx="8784976" cy="1631216"/>
          </a:xfrm>
          <a:prstGeom prst="rect">
            <a:avLst/>
          </a:prstGeom>
        </p:spPr>
        <p:txBody>
          <a:bodyPr wrap="square">
            <a:spAutoFit/>
          </a:bodyPr>
          <a:lstStyle/>
          <a:p>
            <a:pPr algn="just"/>
            <a:r>
              <a:rPr lang="fr-FR" sz="2000" b="1" dirty="0"/>
              <a:t>Avec la réception des 4 hôtels classés, la capacité d’accueil est passée de 2080 lits à 3029 lits en 2014. Dans ce sursaut, les deux hôtels appartenant à l’EGT/EST situés au cœur de la ville (Le </a:t>
            </a:r>
            <a:r>
              <a:rPr lang="fr-FR" sz="2000" b="1" dirty="0" err="1"/>
              <a:t>Panoramic</a:t>
            </a:r>
            <a:r>
              <a:rPr lang="fr-FR" sz="2000" b="1" dirty="0"/>
              <a:t> et Cirta), font actuellement l’objet de réhabilitation en vue de leur mise à niveau au standard international.    </a:t>
            </a:r>
            <a:endParaRPr lang="en-US" sz="2000" b="1" dirty="0"/>
          </a:p>
        </p:txBody>
      </p:sp>
      <p:graphicFrame>
        <p:nvGraphicFramePr>
          <p:cNvPr id="3" name="Tableau 2"/>
          <p:cNvGraphicFramePr>
            <a:graphicFrameLocks noGrp="1"/>
          </p:cNvGraphicFramePr>
          <p:nvPr>
            <p:extLst>
              <p:ext uri="{D42A27DB-BD31-4B8C-83A1-F6EECF244321}">
                <p14:modId xmlns:p14="http://schemas.microsoft.com/office/powerpoint/2010/main" val="1410262684"/>
              </p:ext>
            </p:extLst>
          </p:nvPr>
        </p:nvGraphicFramePr>
        <p:xfrm>
          <a:off x="179512" y="2040096"/>
          <a:ext cx="8568951" cy="3470910"/>
        </p:xfrm>
        <a:graphic>
          <a:graphicData uri="http://schemas.openxmlformats.org/drawingml/2006/table">
            <a:tbl>
              <a:tblPr firstRow="1" firstCol="1" bandRow="1">
                <a:tableStyleId>{5C22544A-7EE6-4342-B048-85BDC9FD1C3A}</a:tableStyleId>
              </a:tblPr>
              <a:tblGrid>
                <a:gridCol w="1783569"/>
                <a:gridCol w="1567440"/>
                <a:gridCol w="1803123"/>
                <a:gridCol w="1525245"/>
                <a:gridCol w="1889574"/>
              </a:tblGrid>
              <a:tr h="0">
                <a:tc>
                  <a:txBody>
                    <a:bodyPr/>
                    <a:lstStyle/>
                    <a:p>
                      <a:pPr algn="ctr" rtl="0">
                        <a:lnSpc>
                          <a:spcPct val="115000"/>
                        </a:lnSpc>
                        <a:spcAft>
                          <a:spcPts val="1000"/>
                        </a:spcAft>
                      </a:pPr>
                      <a:r>
                        <a:rPr lang="en-US" sz="1000">
                          <a:effectLst/>
                        </a:rPr>
                        <a:t>projet</a:t>
                      </a:r>
                      <a:endParaRPr lang="en-US" sz="1100">
                        <a:effectLst/>
                        <a:latin typeface="Calibri"/>
                        <a:ea typeface="Calibri"/>
                        <a:cs typeface="Arial"/>
                      </a:endParaRPr>
                    </a:p>
                  </a:txBody>
                  <a:tcPr marL="0" marR="0" marT="0" marB="0" anchor="ctr"/>
                </a:tc>
                <a:tc>
                  <a:txBody>
                    <a:bodyPr/>
                    <a:lstStyle/>
                    <a:p>
                      <a:pPr algn="ctr" rtl="0">
                        <a:lnSpc>
                          <a:spcPct val="115000"/>
                        </a:lnSpc>
                        <a:spcAft>
                          <a:spcPts val="1000"/>
                        </a:spcAft>
                      </a:pPr>
                      <a:r>
                        <a:rPr lang="en-US" sz="1000">
                          <a:effectLst/>
                        </a:rPr>
                        <a:t>Lieu implantation</a:t>
                      </a:r>
                      <a:endParaRPr lang="en-US" sz="1100">
                        <a:effectLst/>
                        <a:latin typeface="Calibri"/>
                        <a:ea typeface="Calibri"/>
                        <a:cs typeface="Arial"/>
                      </a:endParaRPr>
                    </a:p>
                  </a:txBody>
                  <a:tcPr marL="0" marR="0" marT="0" marB="0"/>
                </a:tc>
                <a:tc>
                  <a:txBody>
                    <a:bodyPr/>
                    <a:lstStyle/>
                    <a:p>
                      <a:pPr algn="ctr" rtl="0">
                        <a:lnSpc>
                          <a:spcPct val="115000"/>
                        </a:lnSpc>
                        <a:spcAft>
                          <a:spcPts val="1000"/>
                        </a:spcAft>
                      </a:pPr>
                      <a:r>
                        <a:rPr lang="en-US" sz="1000">
                          <a:effectLst/>
                        </a:rPr>
                        <a:t>Capacité</a:t>
                      </a:r>
                      <a:endParaRPr lang="en-US" sz="1100">
                        <a:effectLst/>
                        <a:latin typeface="Calibri"/>
                        <a:ea typeface="Calibri"/>
                        <a:cs typeface="Arial"/>
                      </a:endParaRPr>
                    </a:p>
                  </a:txBody>
                  <a:tcPr marL="0" marR="0" marT="0" marB="0" anchor="ctr"/>
                </a:tc>
                <a:tc>
                  <a:txBody>
                    <a:bodyPr/>
                    <a:lstStyle/>
                    <a:p>
                      <a:pPr algn="ctr" rtl="0">
                        <a:lnSpc>
                          <a:spcPct val="115000"/>
                        </a:lnSpc>
                        <a:spcAft>
                          <a:spcPts val="1000"/>
                        </a:spcAft>
                      </a:pPr>
                      <a:r>
                        <a:rPr lang="en-US" sz="1000">
                          <a:effectLst/>
                        </a:rPr>
                        <a:t>Classe</a:t>
                      </a:r>
                      <a:endParaRPr lang="en-US" sz="1100">
                        <a:effectLst/>
                      </a:endParaRPr>
                    </a:p>
                    <a:p>
                      <a:pPr algn="ctr" rtl="0">
                        <a:lnSpc>
                          <a:spcPct val="115000"/>
                        </a:lnSpc>
                        <a:spcAft>
                          <a:spcPts val="1000"/>
                        </a:spcAft>
                      </a:pPr>
                      <a:r>
                        <a:rPr lang="en-US" sz="1000">
                          <a:effectLst/>
                        </a:rPr>
                        <a:t>(Etoiles)</a:t>
                      </a:r>
                      <a:endParaRPr lang="en-US" sz="1100">
                        <a:effectLst/>
                        <a:latin typeface="Calibri"/>
                        <a:ea typeface="Calibri"/>
                        <a:cs typeface="Arial"/>
                      </a:endParaRPr>
                    </a:p>
                  </a:txBody>
                  <a:tcPr marL="0" marR="0" marT="0" marB="0"/>
                </a:tc>
                <a:tc>
                  <a:txBody>
                    <a:bodyPr/>
                    <a:lstStyle/>
                    <a:p>
                      <a:pPr algn="ctr" rtl="0">
                        <a:lnSpc>
                          <a:spcPct val="115000"/>
                        </a:lnSpc>
                        <a:spcAft>
                          <a:spcPts val="1000"/>
                        </a:spcAft>
                      </a:pPr>
                      <a:r>
                        <a:rPr lang="en-US" sz="1000">
                          <a:effectLst/>
                        </a:rPr>
                        <a:t>Etat d’avancement</a:t>
                      </a:r>
                      <a:endParaRPr lang="en-US" sz="1100">
                        <a:effectLst/>
                        <a:latin typeface="Calibri"/>
                        <a:ea typeface="Calibri"/>
                        <a:cs typeface="Arial"/>
                      </a:endParaRPr>
                    </a:p>
                  </a:txBody>
                  <a:tcPr marL="0" marR="0" marT="0" marB="0" anchor="ctr"/>
                </a:tc>
              </a:tr>
              <a:tr h="0">
                <a:tc>
                  <a:txBody>
                    <a:bodyPr/>
                    <a:lstStyle/>
                    <a:p>
                      <a:pPr algn="ctr" rtl="0">
                        <a:lnSpc>
                          <a:spcPct val="115000"/>
                        </a:lnSpc>
                        <a:spcAft>
                          <a:spcPts val="0"/>
                        </a:spcAft>
                      </a:pPr>
                      <a:r>
                        <a:rPr lang="en-US" sz="1000">
                          <a:effectLst/>
                        </a:rPr>
                        <a:t>Novetel</a:t>
                      </a:r>
                      <a:endParaRPr lang="en-US" sz="1100">
                        <a:effectLst/>
                      </a:endParaRPr>
                    </a:p>
                    <a:p>
                      <a:pPr algn="ctr" rtl="0">
                        <a:lnSpc>
                          <a:spcPct val="115000"/>
                        </a:lnSpc>
                        <a:spcAft>
                          <a:spcPts val="0"/>
                        </a:spcAft>
                      </a:pPr>
                      <a:r>
                        <a:rPr lang="en-US" sz="1000">
                          <a:effectLst/>
                        </a:rPr>
                        <a:t> </a:t>
                      </a:r>
                      <a:endParaRPr lang="en-US" sz="1100">
                        <a:effectLst/>
                        <a:latin typeface="Calibri"/>
                        <a:ea typeface="Calibri"/>
                        <a:cs typeface="Arial"/>
                      </a:endParaRPr>
                    </a:p>
                  </a:txBody>
                  <a:tcPr marL="0" marR="0" marT="0" marB="0" anchor="ctr"/>
                </a:tc>
                <a:tc>
                  <a:txBody>
                    <a:bodyPr/>
                    <a:lstStyle/>
                    <a:p>
                      <a:pPr algn="ctr" rtl="0">
                        <a:lnSpc>
                          <a:spcPct val="115000"/>
                        </a:lnSpc>
                        <a:spcAft>
                          <a:spcPts val="0"/>
                        </a:spcAft>
                      </a:pPr>
                      <a:r>
                        <a:rPr lang="en-US" sz="1000">
                          <a:effectLst/>
                        </a:rPr>
                        <a:t>Centre Ville</a:t>
                      </a:r>
                      <a:endParaRPr lang="en-US" sz="1100">
                        <a:effectLst/>
                        <a:latin typeface="Calibri"/>
                        <a:ea typeface="Calibri"/>
                        <a:cs typeface="Arial"/>
                      </a:endParaRPr>
                    </a:p>
                  </a:txBody>
                  <a:tcPr marL="0" marR="0" marT="0" marB="0" anchor="ctr"/>
                </a:tc>
                <a:tc>
                  <a:txBody>
                    <a:bodyPr/>
                    <a:lstStyle/>
                    <a:p>
                      <a:pPr algn="ctr" rtl="0">
                        <a:lnSpc>
                          <a:spcPct val="115000"/>
                        </a:lnSpc>
                        <a:spcAft>
                          <a:spcPts val="0"/>
                        </a:spcAft>
                      </a:pPr>
                      <a:r>
                        <a:rPr lang="en-US" sz="1000">
                          <a:effectLst/>
                        </a:rPr>
                        <a:t>114 lits</a:t>
                      </a:r>
                      <a:endParaRPr lang="en-US" sz="1100">
                        <a:effectLst/>
                      </a:endParaRPr>
                    </a:p>
                    <a:p>
                      <a:pPr algn="ctr" rtl="0">
                        <a:lnSpc>
                          <a:spcPct val="115000"/>
                        </a:lnSpc>
                        <a:spcAft>
                          <a:spcPts val="0"/>
                        </a:spcAft>
                      </a:pPr>
                      <a:r>
                        <a:rPr lang="en-US" sz="1000">
                          <a:effectLst/>
                        </a:rPr>
                        <a:t> </a:t>
                      </a:r>
                      <a:endParaRPr lang="en-US" sz="1100">
                        <a:effectLst/>
                        <a:latin typeface="Calibri"/>
                        <a:ea typeface="Calibri"/>
                        <a:cs typeface="Arial"/>
                      </a:endParaRPr>
                    </a:p>
                  </a:txBody>
                  <a:tcPr marL="0" marR="0" marT="0" marB="0"/>
                </a:tc>
                <a:tc>
                  <a:txBody>
                    <a:bodyPr/>
                    <a:lstStyle/>
                    <a:p>
                      <a:pPr algn="ctr" rtl="0">
                        <a:lnSpc>
                          <a:spcPct val="115000"/>
                        </a:lnSpc>
                        <a:spcAft>
                          <a:spcPts val="1000"/>
                        </a:spcAft>
                      </a:pPr>
                      <a:r>
                        <a:rPr lang="en-US" sz="1000">
                          <a:effectLst/>
                        </a:rPr>
                        <a:t>5</a:t>
                      </a:r>
                      <a:endParaRPr lang="en-US" sz="1100">
                        <a:effectLst/>
                        <a:latin typeface="Calibri"/>
                        <a:ea typeface="Calibri"/>
                        <a:cs typeface="Arial"/>
                      </a:endParaRPr>
                    </a:p>
                  </a:txBody>
                  <a:tcPr marL="0" marR="0" marT="0" marB="0"/>
                </a:tc>
                <a:tc>
                  <a:txBody>
                    <a:bodyPr/>
                    <a:lstStyle/>
                    <a:p>
                      <a:pPr algn="ctr" rtl="0">
                        <a:lnSpc>
                          <a:spcPct val="115000"/>
                        </a:lnSpc>
                        <a:spcAft>
                          <a:spcPts val="1000"/>
                        </a:spcAft>
                      </a:pPr>
                      <a:r>
                        <a:rPr lang="en-US" sz="1000">
                          <a:effectLst/>
                        </a:rPr>
                        <a:t>opérationnel</a:t>
                      </a:r>
                      <a:endParaRPr lang="en-US" sz="1100">
                        <a:effectLst/>
                        <a:latin typeface="Calibri"/>
                        <a:ea typeface="Calibri"/>
                        <a:cs typeface="Arial"/>
                      </a:endParaRPr>
                    </a:p>
                  </a:txBody>
                  <a:tcPr marL="0" marR="0" marT="0" marB="0"/>
                </a:tc>
              </a:tr>
              <a:tr h="0">
                <a:tc>
                  <a:txBody>
                    <a:bodyPr/>
                    <a:lstStyle/>
                    <a:p>
                      <a:pPr algn="ctr" rtl="0">
                        <a:lnSpc>
                          <a:spcPct val="115000"/>
                        </a:lnSpc>
                        <a:spcAft>
                          <a:spcPts val="1000"/>
                        </a:spcAft>
                      </a:pPr>
                      <a:r>
                        <a:rPr lang="en-US" sz="1000">
                          <a:effectLst/>
                        </a:rPr>
                        <a:t>IBIS</a:t>
                      </a:r>
                      <a:endParaRPr lang="en-US" sz="1100">
                        <a:effectLst/>
                        <a:latin typeface="Calibri"/>
                        <a:ea typeface="Calibri"/>
                        <a:cs typeface="Arial"/>
                      </a:endParaRPr>
                    </a:p>
                  </a:txBody>
                  <a:tcPr marL="0" marR="0" marT="0" marB="0" anchor="ctr"/>
                </a:tc>
                <a:tc>
                  <a:txBody>
                    <a:bodyPr/>
                    <a:lstStyle/>
                    <a:p>
                      <a:pPr algn="ctr" rtl="0">
                        <a:lnSpc>
                          <a:spcPct val="115000"/>
                        </a:lnSpc>
                        <a:spcAft>
                          <a:spcPts val="0"/>
                        </a:spcAft>
                      </a:pPr>
                      <a:r>
                        <a:rPr lang="en-US" sz="1000">
                          <a:effectLst/>
                        </a:rPr>
                        <a:t>Centre Ville</a:t>
                      </a:r>
                      <a:endParaRPr lang="en-US" sz="1100">
                        <a:effectLst/>
                        <a:latin typeface="Calibri"/>
                        <a:ea typeface="Calibri"/>
                        <a:cs typeface="Arial"/>
                      </a:endParaRPr>
                    </a:p>
                  </a:txBody>
                  <a:tcPr marL="0" marR="0" marT="0" marB="0" anchor="ctr"/>
                </a:tc>
                <a:tc>
                  <a:txBody>
                    <a:bodyPr/>
                    <a:lstStyle/>
                    <a:p>
                      <a:pPr algn="ctr" rtl="0">
                        <a:lnSpc>
                          <a:spcPct val="115000"/>
                        </a:lnSpc>
                        <a:spcAft>
                          <a:spcPts val="1000"/>
                        </a:spcAft>
                      </a:pPr>
                      <a:r>
                        <a:rPr lang="en-US" sz="1000">
                          <a:effectLst/>
                        </a:rPr>
                        <a:t>572 lits</a:t>
                      </a:r>
                      <a:endParaRPr lang="en-US" sz="1100">
                        <a:effectLst/>
                        <a:latin typeface="Calibri"/>
                        <a:ea typeface="Calibri"/>
                        <a:cs typeface="Arial"/>
                      </a:endParaRPr>
                    </a:p>
                  </a:txBody>
                  <a:tcPr marL="0" marR="0" marT="0" marB="0"/>
                </a:tc>
                <a:tc>
                  <a:txBody>
                    <a:bodyPr/>
                    <a:lstStyle/>
                    <a:p>
                      <a:pPr algn="ctr" rtl="0">
                        <a:lnSpc>
                          <a:spcPct val="115000"/>
                        </a:lnSpc>
                        <a:spcAft>
                          <a:spcPts val="1000"/>
                        </a:spcAft>
                      </a:pPr>
                      <a:r>
                        <a:rPr lang="en-US" sz="1000">
                          <a:effectLst/>
                        </a:rPr>
                        <a:t>3</a:t>
                      </a:r>
                      <a:endParaRPr lang="en-US" sz="1100">
                        <a:effectLst/>
                        <a:latin typeface="Calibri"/>
                        <a:ea typeface="Calibri"/>
                        <a:cs typeface="Arial"/>
                      </a:endParaRPr>
                    </a:p>
                  </a:txBody>
                  <a:tcPr marL="0" marR="0" marT="0" marB="0"/>
                </a:tc>
                <a:tc>
                  <a:txBody>
                    <a:bodyPr/>
                    <a:lstStyle/>
                    <a:p>
                      <a:pPr algn="ctr" rtl="0">
                        <a:lnSpc>
                          <a:spcPct val="115000"/>
                        </a:lnSpc>
                        <a:spcAft>
                          <a:spcPts val="1000"/>
                        </a:spcAft>
                      </a:pPr>
                      <a:r>
                        <a:rPr lang="en-US" sz="1000">
                          <a:effectLst/>
                        </a:rPr>
                        <a:t>opérationnel</a:t>
                      </a:r>
                      <a:endParaRPr lang="en-US" sz="1100">
                        <a:effectLst/>
                        <a:latin typeface="Calibri"/>
                        <a:ea typeface="Calibri"/>
                        <a:cs typeface="Arial"/>
                      </a:endParaRPr>
                    </a:p>
                  </a:txBody>
                  <a:tcPr marL="0" marR="0" marT="0" marB="0"/>
                </a:tc>
              </a:tr>
              <a:tr h="0">
                <a:tc>
                  <a:txBody>
                    <a:bodyPr/>
                    <a:lstStyle/>
                    <a:p>
                      <a:pPr algn="ctr" rtl="0">
                        <a:lnSpc>
                          <a:spcPct val="115000"/>
                        </a:lnSpc>
                        <a:spcAft>
                          <a:spcPts val="0"/>
                        </a:spcAft>
                      </a:pPr>
                      <a:r>
                        <a:rPr lang="en-US" sz="1000">
                          <a:effectLst/>
                        </a:rPr>
                        <a:t>Hôtel urbain</a:t>
                      </a:r>
                      <a:endParaRPr lang="en-US" sz="1100">
                        <a:effectLst/>
                      </a:endParaRPr>
                    </a:p>
                    <a:p>
                      <a:pPr algn="ctr" rtl="0">
                        <a:lnSpc>
                          <a:spcPct val="115000"/>
                        </a:lnSpc>
                        <a:spcAft>
                          <a:spcPts val="0"/>
                        </a:spcAft>
                      </a:pPr>
                      <a:r>
                        <a:rPr lang="en-US" sz="1000">
                          <a:effectLst/>
                        </a:rPr>
                        <a:t>HOCINE</a:t>
                      </a:r>
                      <a:endParaRPr lang="en-US" sz="1100">
                        <a:effectLst/>
                        <a:latin typeface="Calibri"/>
                        <a:ea typeface="Calibri"/>
                        <a:cs typeface="Arial"/>
                      </a:endParaRPr>
                    </a:p>
                  </a:txBody>
                  <a:tcPr marL="0" marR="0" marT="0" marB="0" anchor="ctr"/>
                </a:tc>
                <a:tc>
                  <a:txBody>
                    <a:bodyPr/>
                    <a:lstStyle/>
                    <a:p>
                      <a:pPr algn="ctr" rtl="0">
                        <a:lnSpc>
                          <a:spcPct val="115000"/>
                        </a:lnSpc>
                        <a:spcAft>
                          <a:spcPts val="0"/>
                        </a:spcAft>
                      </a:pPr>
                      <a:r>
                        <a:rPr lang="en-US" sz="1000">
                          <a:effectLst/>
                        </a:rPr>
                        <a:t>Nouvelle ville </a:t>
                      </a:r>
                      <a:endParaRPr lang="en-US" sz="1100">
                        <a:effectLst/>
                      </a:endParaRPr>
                    </a:p>
                    <a:p>
                      <a:pPr algn="ctr" rtl="0">
                        <a:lnSpc>
                          <a:spcPct val="115000"/>
                        </a:lnSpc>
                        <a:spcAft>
                          <a:spcPts val="0"/>
                        </a:spcAft>
                      </a:pPr>
                      <a:r>
                        <a:rPr lang="en-US" sz="1000">
                          <a:effectLst/>
                        </a:rPr>
                        <a:t>Ali Mendjeli</a:t>
                      </a:r>
                      <a:endParaRPr lang="en-US" sz="1100">
                        <a:effectLst/>
                        <a:latin typeface="Calibri"/>
                        <a:ea typeface="Calibri"/>
                        <a:cs typeface="Arial"/>
                      </a:endParaRPr>
                    </a:p>
                  </a:txBody>
                  <a:tcPr marL="0" marR="0" marT="0" marB="0"/>
                </a:tc>
                <a:tc>
                  <a:txBody>
                    <a:bodyPr/>
                    <a:lstStyle/>
                    <a:p>
                      <a:pPr algn="ctr" rtl="0">
                        <a:lnSpc>
                          <a:spcPct val="115000"/>
                        </a:lnSpc>
                        <a:spcAft>
                          <a:spcPts val="1000"/>
                        </a:spcAft>
                      </a:pPr>
                      <a:r>
                        <a:rPr lang="en-US" sz="1000">
                          <a:effectLst/>
                        </a:rPr>
                        <a:t> 200 lits</a:t>
                      </a:r>
                      <a:endParaRPr lang="en-US" sz="1100">
                        <a:effectLst/>
                        <a:latin typeface="Calibri"/>
                        <a:ea typeface="Calibri"/>
                        <a:cs typeface="Arial"/>
                      </a:endParaRPr>
                    </a:p>
                  </a:txBody>
                  <a:tcPr marL="0" marR="0" marT="0" marB="0"/>
                </a:tc>
                <a:tc>
                  <a:txBody>
                    <a:bodyPr/>
                    <a:lstStyle/>
                    <a:p>
                      <a:pPr algn="ctr" rtl="0">
                        <a:lnSpc>
                          <a:spcPct val="115000"/>
                        </a:lnSpc>
                        <a:spcAft>
                          <a:spcPts val="0"/>
                        </a:spcAft>
                      </a:pPr>
                      <a:r>
                        <a:rPr lang="en-US" sz="1000">
                          <a:effectLst/>
                        </a:rPr>
                        <a:t> 4</a:t>
                      </a:r>
                      <a:endParaRPr lang="en-US" sz="1100">
                        <a:effectLst/>
                      </a:endParaRPr>
                    </a:p>
                    <a:p>
                      <a:pPr algn="ctr" rtl="0">
                        <a:lnSpc>
                          <a:spcPct val="115000"/>
                        </a:lnSpc>
                        <a:spcAft>
                          <a:spcPts val="0"/>
                        </a:spcAft>
                      </a:pPr>
                      <a:r>
                        <a:rPr lang="en-US" sz="1000">
                          <a:effectLst/>
                        </a:rPr>
                        <a:t> </a:t>
                      </a:r>
                      <a:endParaRPr lang="en-US" sz="1100">
                        <a:effectLst/>
                        <a:latin typeface="Calibri"/>
                        <a:ea typeface="Calibri"/>
                        <a:cs typeface="Arial"/>
                      </a:endParaRPr>
                    </a:p>
                  </a:txBody>
                  <a:tcPr marL="0" marR="0" marT="0" marB="0"/>
                </a:tc>
                <a:tc>
                  <a:txBody>
                    <a:bodyPr/>
                    <a:lstStyle/>
                    <a:p>
                      <a:pPr algn="ctr" rtl="0">
                        <a:lnSpc>
                          <a:spcPct val="115000"/>
                        </a:lnSpc>
                        <a:spcAft>
                          <a:spcPts val="0"/>
                        </a:spcAft>
                      </a:pPr>
                      <a:r>
                        <a:rPr lang="en-US" sz="1000">
                          <a:effectLst/>
                        </a:rPr>
                        <a:t>Opérationnel</a:t>
                      </a:r>
                      <a:endParaRPr lang="en-US" sz="1100">
                        <a:effectLst/>
                        <a:latin typeface="Calibri"/>
                        <a:ea typeface="Calibri"/>
                        <a:cs typeface="Arial"/>
                      </a:endParaRPr>
                    </a:p>
                  </a:txBody>
                  <a:tcPr marL="0" marR="0" marT="0" marB="0"/>
                </a:tc>
              </a:tr>
              <a:tr h="0">
                <a:tc>
                  <a:txBody>
                    <a:bodyPr/>
                    <a:lstStyle/>
                    <a:p>
                      <a:pPr algn="ctr" rtl="0">
                        <a:lnSpc>
                          <a:spcPct val="115000"/>
                        </a:lnSpc>
                        <a:spcAft>
                          <a:spcPts val="0"/>
                        </a:spcAft>
                      </a:pPr>
                      <a:r>
                        <a:rPr lang="en-US" sz="1000">
                          <a:effectLst/>
                        </a:rPr>
                        <a:t>Hôtel urbain</a:t>
                      </a:r>
                      <a:endParaRPr lang="en-US" sz="1100">
                        <a:effectLst/>
                        <a:latin typeface="Calibri"/>
                        <a:ea typeface="Calibri"/>
                        <a:cs typeface="Arial"/>
                      </a:endParaRPr>
                    </a:p>
                  </a:txBody>
                  <a:tcPr marL="0" marR="0" marT="0" marB="0" anchor="ctr"/>
                </a:tc>
                <a:tc>
                  <a:txBody>
                    <a:bodyPr/>
                    <a:lstStyle/>
                    <a:p>
                      <a:pPr algn="ctr" rtl="0">
                        <a:lnSpc>
                          <a:spcPct val="115000"/>
                        </a:lnSpc>
                        <a:spcAft>
                          <a:spcPts val="0"/>
                        </a:spcAft>
                      </a:pPr>
                      <a:r>
                        <a:rPr lang="en-US" sz="1000">
                          <a:effectLst/>
                        </a:rPr>
                        <a:t>Nouvelle ville</a:t>
                      </a:r>
                      <a:endParaRPr lang="en-US" sz="1100">
                        <a:effectLst/>
                      </a:endParaRPr>
                    </a:p>
                    <a:p>
                      <a:pPr algn="ctr" rtl="0">
                        <a:lnSpc>
                          <a:spcPct val="115000"/>
                        </a:lnSpc>
                        <a:spcAft>
                          <a:spcPts val="0"/>
                        </a:spcAft>
                      </a:pPr>
                      <a:r>
                        <a:rPr lang="en-US" sz="1000">
                          <a:effectLst/>
                        </a:rPr>
                        <a:t> Ali Mendjeli</a:t>
                      </a:r>
                      <a:endParaRPr lang="en-US" sz="1100">
                        <a:effectLst/>
                        <a:latin typeface="Calibri"/>
                        <a:ea typeface="Calibri"/>
                        <a:cs typeface="Arial"/>
                      </a:endParaRPr>
                    </a:p>
                  </a:txBody>
                  <a:tcPr marL="0" marR="0" marT="0" marB="0"/>
                </a:tc>
                <a:tc>
                  <a:txBody>
                    <a:bodyPr/>
                    <a:lstStyle/>
                    <a:p>
                      <a:pPr algn="ctr" rtl="0">
                        <a:lnSpc>
                          <a:spcPct val="115000"/>
                        </a:lnSpc>
                        <a:spcAft>
                          <a:spcPts val="1000"/>
                        </a:spcAft>
                      </a:pPr>
                      <a:r>
                        <a:rPr lang="en-US" sz="1000">
                          <a:effectLst/>
                        </a:rPr>
                        <a:t> 200 lits</a:t>
                      </a:r>
                      <a:endParaRPr lang="en-US" sz="1100">
                        <a:effectLst/>
                        <a:latin typeface="Calibri"/>
                        <a:ea typeface="Calibri"/>
                        <a:cs typeface="Arial"/>
                      </a:endParaRPr>
                    </a:p>
                  </a:txBody>
                  <a:tcPr marL="0" marR="0" marT="0" marB="0"/>
                </a:tc>
                <a:tc>
                  <a:txBody>
                    <a:bodyPr/>
                    <a:lstStyle/>
                    <a:p>
                      <a:pPr algn="ctr" rtl="0">
                        <a:lnSpc>
                          <a:spcPct val="115000"/>
                        </a:lnSpc>
                        <a:spcAft>
                          <a:spcPts val="0"/>
                        </a:spcAft>
                      </a:pPr>
                      <a:r>
                        <a:rPr lang="en-US" sz="1000">
                          <a:effectLst/>
                        </a:rPr>
                        <a:t> 4</a:t>
                      </a:r>
                      <a:endParaRPr lang="en-US" sz="1100">
                        <a:effectLst/>
                      </a:endParaRPr>
                    </a:p>
                    <a:p>
                      <a:pPr algn="ctr" rtl="0">
                        <a:lnSpc>
                          <a:spcPct val="115000"/>
                        </a:lnSpc>
                        <a:spcAft>
                          <a:spcPts val="0"/>
                        </a:spcAft>
                      </a:pPr>
                      <a:r>
                        <a:rPr lang="en-US" sz="1000">
                          <a:effectLst/>
                        </a:rPr>
                        <a:t> </a:t>
                      </a:r>
                      <a:endParaRPr lang="en-US" sz="1100">
                        <a:effectLst/>
                        <a:latin typeface="Calibri"/>
                        <a:ea typeface="Calibri"/>
                        <a:cs typeface="Arial"/>
                      </a:endParaRPr>
                    </a:p>
                  </a:txBody>
                  <a:tcPr marL="0" marR="0" marT="0" marB="0"/>
                </a:tc>
                <a:tc>
                  <a:txBody>
                    <a:bodyPr/>
                    <a:lstStyle/>
                    <a:p>
                      <a:pPr algn="ctr" rtl="0">
                        <a:lnSpc>
                          <a:spcPct val="115000"/>
                        </a:lnSpc>
                        <a:spcAft>
                          <a:spcPts val="0"/>
                        </a:spcAft>
                      </a:pPr>
                      <a:r>
                        <a:rPr lang="en-US" sz="1000">
                          <a:effectLst/>
                        </a:rPr>
                        <a:t>En Cours de réalisation</a:t>
                      </a:r>
                      <a:endParaRPr lang="en-US" sz="1100">
                        <a:effectLst/>
                        <a:latin typeface="Calibri"/>
                        <a:ea typeface="Calibri"/>
                        <a:cs typeface="Arial"/>
                      </a:endParaRPr>
                    </a:p>
                  </a:txBody>
                  <a:tcPr marL="0" marR="0" marT="0" marB="0"/>
                </a:tc>
              </a:tr>
              <a:tr h="0">
                <a:tc>
                  <a:txBody>
                    <a:bodyPr/>
                    <a:lstStyle/>
                    <a:p>
                      <a:pPr algn="ctr" rtl="0">
                        <a:lnSpc>
                          <a:spcPct val="115000"/>
                        </a:lnSpc>
                        <a:spcAft>
                          <a:spcPts val="0"/>
                        </a:spcAft>
                      </a:pPr>
                      <a:r>
                        <a:rPr lang="en-US" sz="1000">
                          <a:effectLst/>
                        </a:rPr>
                        <a:t>Complexe touristique</a:t>
                      </a:r>
                      <a:endParaRPr lang="en-US" sz="1100">
                        <a:effectLst/>
                        <a:latin typeface="Calibri"/>
                        <a:ea typeface="Calibri"/>
                        <a:cs typeface="Arial"/>
                      </a:endParaRPr>
                    </a:p>
                  </a:txBody>
                  <a:tcPr marL="0" marR="0" marT="0" marB="0" anchor="ctr"/>
                </a:tc>
                <a:tc>
                  <a:txBody>
                    <a:bodyPr/>
                    <a:lstStyle/>
                    <a:p>
                      <a:pPr algn="ctr" rtl="0">
                        <a:lnSpc>
                          <a:spcPct val="115000"/>
                        </a:lnSpc>
                        <a:spcAft>
                          <a:spcPts val="0"/>
                        </a:spcAft>
                      </a:pPr>
                      <a:r>
                        <a:rPr lang="en-US" sz="1000">
                          <a:effectLst/>
                        </a:rPr>
                        <a:t> </a:t>
                      </a:r>
                      <a:endParaRPr lang="en-US" sz="1100">
                        <a:effectLst/>
                      </a:endParaRPr>
                    </a:p>
                    <a:p>
                      <a:pPr algn="ctr" rtl="0">
                        <a:lnSpc>
                          <a:spcPct val="115000"/>
                        </a:lnSpc>
                        <a:spcAft>
                          <a:spcPts val="0"/>
                        </a:spcAft>
                      </a:pPr>
                      <a:r>
                        <a:rPr lang="en-US" sz="1000">
                          <a:effectLst/>
                        </a:rPr>
                        <a:t>Zerzara </a:t>
                      </a:r>
                      <a:endParaRPr lang="en-US" sz="1100">
                        <a:effectLst/>
                      </a:endParaRPr>
                    </a:p>
                    <a:p>
                      <a:pPr algn="ctr" rtl="0">
                        <a:lnSpc>
                          <a:spcPct val="115000"/>
                        </a:lnSpc>
                        <a:spcAft>
                          <a:spcPts val="0"/>
                        </a:spcAft>
                      </a:pPr>
                      <a:r>
                        <a:rPr lang="en-US" sz="1000">
                          <a:effectLst/>
                        </a:rPr>
                        <a:t>Route de Ain El Bey</a:t>
                      </a:r>
                      <a:endParaRPr lang="en-US" sz="1100">
                        <a:effectLst/>
                        <a:latin typeface="Calibri"/>
                        <a:ea typeface="Calibri"/>
                        <a:cs typeface="Arial"/>
                      </a:endParaRPr>
                    </a:p>
                  </a:txBody>
                  <a:tcPr marL="0" marR="0" marT="0" marB="0"/>
                </a:tc>
                <a:tc>
                  <a:txBody>
                    <a:bodyPr/>
                    <a:lstStyle/>
                    <a:p>
                      <a:pPr algn="ctr" rtl="0">
                        <a:lnSpc>
                          <a:spcPct val="115000"/>
                        </a:lnSpc>
                        <a:spcAft>
                          <a:spcPts val="0"/>
                        </a:spcAft>
                      </a:pPr>
                      <a:r>
                        <a:rPr lang="en-US" sz="1000">
                          <a:effectLst/>
                        </a:rPr>
                        <a:t>300 lits</a:t>
                      </a:r>
                      <a:endParaRPr lang="en-US" sz="1100">
                        <a:effectLst/>
                      </a:endParaRPr>
                    </a:p>
                    <a:p>
                      <a:pPr algn="ctr" rtl="0">
                        <a:lnSpc>
                          <a:spcPct val="115000"/>
                        </a:lnSpc>
                        <a:spcAft>
                          <a:spcPts val="0"/>
                        </a:spcAft>
                      </a:pPr>
                      <a:r>
                        <a:rPr lang="en-US" sz="1000">
                          <a:effectLst/>
                        </a:rPr>
                        <a:t> </a:t>
                      </a:r>
                      <a:endParaRPr lang="en-US" sz="1100">
                        <a:effectLst/>
                      </a:endParaRPr>
                    </a:p>
                    <a:p>
                      <a:pPr algn="ctr" rtl="0">
                        <a:lnSpc>
                          <a:spcPct val="115000"/>
                        </a:lnSpc>
                        <a:spcAft>
                          <a:spcPts val="1000"/>
                        </a:spcAft>
                      </a:pPr>
                      <a:r>
                        <a:rPr lang="en-US" sz="1000">
                          <a:effectLst/>
                        </a:rPr>
                        <a:t>Centre commercial</a:t>
                      </a:r>
                      <a:endParaRPr lang="en-US" sz="1100">
                        <a:effectLst/>
                        <a:latin typeface="Calibri"/>
                        <a:ea typeface="Calibri"/>
                        <a:cs typeface="Arial"/>
                      </a:endParaRPr>
                    </a:p>
                  </a:txBody>
                  <a:tcPr marL="0" marR="0" marT="0" marB="0"/>
                </a:tc>
                <a:tc>
                  <a:txBody>
                    <a:bodyPr/>
                    <a:lstStyle/>
                    <a:p>
                      <a:pPr algn="ctr" rtl="0">
                        <a:lnSpc>
                          <a:spcPct val="115000"/>
                        </a:lnSpc>
                        <a:spcAft>
                          <a:spcPts val="0"/>
                        </a:spcAft>
                      </a:pPr>
                      <a:r>
                        <a:rPr lang="en-US" sz="1000">
                          <a:effectLst/>
                        </a:rPr>
                        <a:t> </a:t>
                      </a:r>
                      <a:endParaRPr lang="en-US" sz="1100">
                        <a:effectLst/>
                        <a:latin typeface="Calibri"/>
                        <a:ea typeface="Calibri"/>
                        <a:cs typeface="Arial"/>
                      </a:endParaRPr>
                    </a:p>
                  </a:txBody>
                  <a:tcPr marL="0" marR="0" marT="0" marB="0"/>
                </a:tc>
                <a:tc>
                  <a:txBody>
                    <a:bodyPr/>
                    <a:lstStyle/>
                    <a:p>
                      <a:pPr algn="ctr" rtl="0">
                        <a:lnSpc>
                          <a:spcPct val="115000"/>
                        </a:lnSpc>
                        <a:spcAft>
                          <a:spcPts val="0"/>
                        </a:spcAft>
                      </a:pPr>
                      <a:r>
                        <a:rPr lang="en-US" sz="1000">
                          <a:effectLst/>
                        </a:rPr>
                        <a:t>Démarrage travaux 1</a:t>
                      </a:r>
                      <a:r>
                        <a:rPr lang="en-US" sz="1000" baseline="30000">
                          <a:effectLst/>
                        </a:rPr>
                        <a:t>er</a:t>
                      </a:r>
                      <a:r>
                        <a:rPr lang="en-US" sz="1000">
                          <a:effectLst/>
                        </a:rPr>
                        <a:t> trimestre 2007.</a:t>
                      </a:r>
                      <a:endParaRPr lang="en-US" sz="1100">
                        <a:effectLst/>
                        <a:latin typeface="Calibri"/>
                        <a:ea typeface="Calibri"/>
                        <a:cs typeface="Arial"/>
                      </a:endParaRPr>
                    </a:p>
                  </a:txBody>
                  <a:tcPr marL="0" marR="0" marT="0" marB="0"/>
                </a:tc>
              </a:tr>
              <a:tr h="0">
                <a:tc>
                  <a:txBody>
                    <a:bodyPr/>
                    <a:lstStyle/>
                    <a:p>
                      <a:pPr algn="ctr" rtl="0">
                        <a:lnSpc>
                          <a:spcPct val="115000"/>
                        </a:lnSpc>
                        <a:spcAft>
                          <a:spcPts val="0"/>
                        </a:spcAft>
                      </a:pPr>
                      <a:r>
                        <a:rPr lang="en-US" sz="1000">
                          <a:effectLst/>
                        </a:rPr>
                        <a:t>Complexe touristique</a:t>
                      </a:r>
                      <a:endParaRPr lang="en-US" sz="1100">
                        <a:effectLst/>
                        <a:latin typeface="Calibri"/>
                        <a:ea typeface="Calibri"/>
                        <a:cs typeface="Arial"/>
                      </a:endParaRPr>
                    </a:p>
                  </a:txBody>
                  <a:tcPr marL="0" marR="0" marT="0" marB="0" anchor="ctr"/>
                </a:tc>
                <a:tc>
                  <a:txBody>
                    <a:bodyPr/>
                    <a:lstStyle/>
                    <a:p>
                      <a:pPr algn="ctr" rtl="0">
                        <a:lnSpc>
                          <a:spcPct val="115000"/>
                        </a:lnSpc>
                        <a:spcAft>
                          <a:spcPts val="0"/>
                        </a:spcAft>
                      </a:pPr>
                      <a:r>
                        <a:rPr lang="en-US" sz="1000">
                          <a:effectLst/>
                        </a:rPr>
                        <a:t>Ferme Kadri </a:t>
                      </a:r>
                      <a:endParaRPr lang="en-US" sz="1100">
                        <a:effectLst/>
                      </a:endParaRPr>
                    </a:p>
                    <a:p>
                      <a:pPr algn="ctr" rtl="0">
                        <a:lnSpc>
                          <a:spcPct val="115000"/>
                        </a:lnSpc>
                        <a:spcAft>
                          <a:spcPts val="0"/>
                        </a:spcAft>
                      </a:pPr>
                      <a:r>
                        <a:rPr lang="en-US" sz="1000">
                          <a:effectLst/>
                        </a:rPr>
                        <a:t>Ain Smara</a:t>
                      </a:r>
                      <a:endParaRPr lang="en-US" sz="1100">
                        <a:effectLst/>
                        <a:latin typeface="Calibri"/>
                        <a:ea typeface="Calibri"/>
                        <a:cs typeface="Arial"/>
                      </a:endParaRPr>
                    </a:p>
                  </a:txBody>
                  <a:tcPr marL="0" marR="0" marT="0" marB="0"/>
                </a:tc>
                <a:tc>
                  <a:txBody>
                    <a:bodyPr/>
                    <a:lstStyle/>
                    <a:p>
                      <a:pPr algn="ctr" rtl="0">
                        <a:lnSpc>
                          <a:spcPct val="115000"/>
                        </a:lnSpc>
                        <a:spcAft>
                          <a:spcPts val="0"/>
                        </a:spcAft>
                      </a:pPr>
                      <a:r>
                        <a:rPr lang="en-US" sz="1000">
                          <a:effectLst/>
                        </a:rPr>
                        <a:t>300 lits</a:t>
                      </a:r>
                      <a:endParaRPr lang="en-US" sz="1100">
                        <a:effectLst/>
                      </a:endParaRPr>
                    </a:p>
                    <a:p>
                      <a:pPr algn="ctr" rtl="0">
                        <a:lnSpc>
                          <a:spcPct val="115000"/>
                        </a:lnSpc>
                        <a:spcAft>
                          <a:spcPts val="0"/>
                        </a:spcAft>
                      </a:pPr>
                      <a:r>
                        <a:rPr lang="en-US" sz="1000">
                          <a:effectLst/>
                        </a:rPr>
                        <a:t> </a:t>
                      </a:r>
                      <a:endParaRPr lang="en-US" sz="1100">
                        <a:effectLst/>
                        <a:latin typeface="Calibri"/>
                        <a:ea typeface="Calibri"/>
                        <a:cs typeface="Arial"/>
                      </a:endParaRPr>
                    </a:p>
                  </a:txBody>
                  <a:tcPr marL="0" marR="0" marT="0" marB="0" anchor="ctr"/>
                </a:tc>
                <a:tc>
                  <a:txBody>
                    <a:bodyPr/>
                    <a:lstStyle/>
                    <a:p>
                      <a:pPr algn="ctr" rtl="0">
                        <a:lnSpc>
                          <a:spcPct val="115000"/>
                        </a:lnSpc>
                        <a:spcAft>
                          <a:spcPts val="0"/>
                        </a:spcAft>
                      </a:pPr>
                      <a:r>
                        <a:rPr lang="en-US" sz="1000">
                          <a:effectLst/>
                        </a:rPr>
                        <a:t> </a:t>
                      </a:r>
                      <a:endParaRPr lang="en-US" sz="1100">
                        <a:effectLst/>
                        <a:latin typeface="Calibri"/>
                        <a:ea typeface="Calibri"/>
                        <a:cs typeface="Arial"/>
                      </a:endParaRPr>
                    </a:p>
                  </a:txBody>
                  <a:tcPr marL="0" marR="0" marT="0" marB="0"/>
                </a:tc>
                <a:tc>
                  <a:txBody>
                    <a:bodyPr/>
                    <a:lstStyle/>
                    <a:p>
                      <a:pPr algn="ctr" rtl="0">
                        <a:lnSpc>
                          <a:spcPct val="115000"/>
                        </a:lnSpc>
                        <a:spcAft>
                          <a:spcPts val="0"/>
                        </a:spcAft>
                      </a:pPr>
                      <a:r>
                        <a:rPr lang="en-US" sz="1000">
                          <a:effectLst/>
                        </a:rPr>
                        <a:t>Présentation dossier 1</a:t>
                      </a:r>
                      <a:r>
                        <a:rPr lang="en-US" sz="1000" baseline="30000">
                          <a:effectLst/>
                        </a:rPr>
                        <a:t>er</a:t>
                      </a:r>
                      <a:r>
                        <a:rPr lang="en-US" sz="1000">
                          <a:effectLst/>
                        </a:rPr>
                        <a:t> trimestre 2007.</a:t>
                      </a:r>
                      <a:endParaRPr lang="en-US" sz="1100">
                        <a:effectLst/>
                        <a:latin typeface="Calibri"/>
                        <a:ea typeface="Calibri"/>
                        <a:cs typeface="Arial"/>
                      </a:endParaRPr>
                    </a:p>
                  </a:txBody>
                  <a:tcPr marL="0" marR="0" marT="0" marB="0"/>
                </a:tc>
              </a:tr>
              <a:tr h="339725">
                <a:tc>
                  <a:txBody>
                    <a:bodyPr/>
                    <a:lstStyle/>
                    <a:p>
                      <a:pPr algn="ctr" rtl="0">
                        <a:lnSpc>
                          <a:spcPct val="115000"/>
                        </a:lnSpc>
                        <a:spcAft>
                          <a:spcPts val="0"/>
                        </a:spcAft>
                      </a:pPr>
                      <a:r>
                        <a:rPr lang="en-US" sz="1000">
                          <a:effectLst/>
                        </a:rPr>
                        <a:t>Hôtel</a:t>
                      </a:r>
                      <a:endParaRPr lang="en-US" sz="1100">
                        <a:effectLst/>
                        <a:latin typeface="Calibri"/>
                        <a:ea typeface="Calibri"/>
                        <a:cs typeface="Arial"/>
                      </a:endParaRPr>
                    </a:p>
                  </a:txBody>
                  <a:tcPr marL="0" marR="0" marT="0" marB="0" anchor="ctr"/>
                </a:tc>
                <a:tc>
                  <a:txBody>
                    <a:bodyPr/>
                    <a:lstStyle/>
                    <a:p>
                      <a:pPr algn="ctr" rtl="0">
                        <a:lnSpc>
                          <a:spcPct val="115000"/>
                        </a:lnSpc>
                        <a:spcAft>
                          <a:spcPts val="0"/>
                        </a:spcAft>
                      </a:pPr>
                      <a:r>
                        <a:rPr lang="en-US" sz="1000">
                          <a:effectLst/>
                        </a:rPr>
                        <a:t> </a:t>
                      </a:r>
                      <a:endParaRPr lang="en-US" sz="1100">
                        <a:effectLst/>
                      </a:endParaRPr>
                    </a:p>
                    <a:p>
                      <a:pPr algn="ctr" rtl="0">
                        <a:lnSpc>
                          <a:spcPct val="115000"/>
                        </a:lnSpc>
                        <a:spcAft>
                          <a:spcPts val="0"/>
                        </a:spcAft>
                      </a:pPr>
                      <a:r>
                        <a:rPr lang="en-US" sz="1000">
                          <a:effectLst/>
                        </a:rPr>
                        <a:t>El Khroub</a:t>
                      </a:r>
                      <a:endParaRPr lang="en-US" sz="1100">
                        <a:effectLst/>
                      </a:endParaRPr>
                    </a:p>
                    <a:p>
                      <a:pPr algn="ctr" rtl="0">
                        <a:lnSpc>
                          <a:spcPct val="115000"/>
                        </a:lnSpc>
                        <a:spcAft>
                          <a:spcPts val="0"/>
                        </a:spcAft>
                      </a:pPr>
                      <a:r>
                        <a:rPr lang="en-US" sz="1000">
                          <a:effectLst/>
                        </a:rPr>
                        <a:t> Rte Nationale</a:t>
                      </a:r>
                      <a:endParaRPr lang="en-US" sz="1100">
                        <a:effectLst/>
                        <a:latin typeface="Calibri"/>
                        <a:ea typeface="Calibri"/>
                        <a:cs typeface="Arial"/>
                      </a:endParaRPr>
                    </a:p>
                  </a:txBody>
                  <a:tcPr marL="0" marR="0" marT="0" marB="0"/>
                </a:tc>
                <a:tc>
                  <a:txBody>
                    <a:bodyPr/>
                    <a:lstStyle/>
                    <a:p>
                      <a:pPr algn="ctr" rtl="0">
                        <a:lnSpc>
                          <a:spcPct val="115000"/>
                        </a:lnSpc>
                        <a:spcAft>
                          <a:spcPts val="0"/>
                        </a:spcAft>
                      </a:pPr>
                      <a:r>
                        <a:rPr lang="en-US" sz="1000">
                          <a:effectLst/>
                        </a:rPr>
                        <a:t>Hôtel urbain</a:t>
                      </a:r>
                      <a:endParaRPr lang="en-US" sz="1100">
                        <a:effectLst/>
                        <a:latin typeface="Calibri"/>
                        <a:ea typeface="Calibri"/>
                        <a:cs typeface="Arial"/>
                      </a:endParaRPr>
                    </a:p>
                  </a:txBody>
                  <a:tcPr marL="0" marR="0" marT="0" marB="0"/>
                </a:tc>
                <a:tc>
                  <a:txBody>
                    <a:bodyPr/>
                    <a:lstStyle/>
                    <a:p>
                      <a:pPr algn="ctr" rtl="0">
                        <a:lnSpc>
                          <a:spcPct val="115000"/>
                        </a:lnSpc>
                        <a:spcAft>
                          <a:spcPts val="0"/>
                        </a:spcAft>
                      </a:pPr>
                      <a:r>
                        <a:rPr lang="en-US" sz="1000">
                          <a:effectLst/>
                        </a:rPr>
                        <a:t>4</a:t>
                      </a:r>
                      <a:endParaRPr lang="en-US" sz="1100">
                        <a:effectLst/>
                        <a:latin typeface="Calibri"/>
                        <a:ea typeface="Calibri"/>
                        <a:cs typeface="Arial"/>
                      </a:endParaRPr>
                    </a:p>
                  </a:txBody>
                  <a:tcPr marL="0" marR="0" marT="0" marB="0"/>
                </a:tc>
                <a:tc>
                  <a:txBody>
                    <a:bodyPr/>
                    <a:lstStyle/>
                    <a:p>
                      <a:pPr algn="ctr" rtl="0">
                        <a:lnSpc>
                          <a:spcPct val="115000"/>
                        </a:lnSpc>
                        <a:spcAft>
                          <a:spcPts val="0"/>
                        </a:spcAft>
                      </a:pPr>
                      <a:r>
                        <a:rPr lang="en-US" sz="1000">
                          <a:effectLst/>
                        </a:rPr>
                        <a:t>Préparation dossier</a:t>
                      </a:r>
                      <a:endParaRPr lang="en-US" sz="1100">
                        <a:effectLst/>
                        <a:latin typeface="Calibri"/>
                        <a:ea typeface="Calibri"/>
                        <a:cs typeface="Arial"/>
                      </a:endParaRPr>
                    </a:p>
                  </a:txBody>
                  <a:tcPr marL="0" marR="0" marT="0" marB="0"/>
                </a:tc>
              </a:tr>
              <a:tr h="364490">
                <a:tc>
                  <a:txBody>
                    <a:bodyPr/>
                    <a:lstStyle/>
                    <a:p>
                      <a:pPr algn="ctr" rtl="0">
                        <a:lnSpc>
                          <a:spcPct val="115000"/>
                        </a:lnSpc>
                        <a:spcAft>
                          <a:spcPts val="0"/>
                        </a:spcAft>
                      </a:pPr>
                      <a:r>
                        <a:rPr lang="fr-FR" sz="1000">
                          <a:effectLst/>
                        </a:rPr>
                        <a:t>Marriott</a:t>
                      </a:r>
                      <a:endParaRPr lang="en-US" sz="1100">
                        <a:effectLst/>
                        <a:latin typeface="Calibri"/>
                        <a:ea typeface="Calibri"/>
                        <a:cs typeface="Arial"/>
                      </a:endParaRPr>
                    </a:p>
                  </a:txBody>
                  <a:tcPr marL="0" marR="0" marT="0" marB="0" anchor="ctr"/>
                </a:tc>
                <a:tc>
                  <a:txBody>
                    <a:bodyPr/>
                    <a:lstStyle/>
                    <a:p>
                      <a:pPr algn="ctr" rtl="0">
                        <a:lnSpc>
                          <a:spcPct val="115000"/>
                        </a:lnSpc>
                        <a:spcAft>
                          <a:spcPts val="0"/>
                        </a:spcAft>
                      </a:pPr>
                      <a:r>
                        <a:rPr lang="en-US" sz="1000">
                          <a:effectLst/>
                        </a:rPr>
                        <a:t> </a:t>
                      </a:r>
                      <a:endParaRPr lang="en-US" sz="1100">
                        <a:effectLst/>
                      </a:endParaRPr>
                    </a:p>
                    <a:p>
                      <a:pPr algn="ctr" rtl="0">
                        <a:lnSpc>
                          <a:spcPct val="115000"/>
                        </a:lnSpc>
                        <a:spcAft>
                          <a:spcPts val="0"/>
                        </a:spcAft>
                      </a:pPr>
                      <a:r>
                        <a:rPr lang="en-US" sz="1000">
                          <a:effectLst/>
                        </a:rPr>
                        <a:t>Constantine</a:t>
                      </a:r>
                      <a:endParaRPr lang="en-US" sz="1100">
                        <a:effectLst/>
                        <a:latin typeface="Calibri"/>
                        <a:ea typeface="Calibri"/>
                        <a:cs typeface="Arial"/>
                      </a:endParaRPr>
                    </a:p>
                  </a:txBody>
                  <a:tcPr marL="0" marR="0" marT="0" marB="0"/>
                </a:tc>
                <a:tc>
                  <a:txBody>
                    <a:bodyPr/>
                    <a:lstStyle/>
                    <a:p>
                      <a:pPr algn="ctr" rtl="0">
                        <a:lnSpc>
                          <a:spcPct val="115000"/>
                        </a:lnSpc>
                        <a:spcAft>
                          <a:spcPts val="0"/>
                        </a:spcAft>
                      </a:pPr>
                      <a:r>
                        <a:rPr lang="en-US" sz="1000">
                          <a:effectLst/>
                        </a:rPr>
                        <a:t>900 lits</a:t>
                      </a:r>
                      <a:endParaRPr lang="en-US" sz="1100">
                        <a:effectLst/>
                      </a:endParaRPr>
                    </a:p>
                    <a:p>
                      <a:pPr algn="ctr" rtl="0">
                        <a:lnSpc>
                          <a:spcPct val="115000"/>
                        </a:lnSpc>
                        <a:spcAft>
                          <a:spcPts val="0"/>
                        </a:spcAft>
                      </a:pPr>
                      <a:r>
                        <a:rPr lang="en-US" sz="1000">
                          <a:effectLst/>
                        </a:rPr>
                        <a:t> </a:t>
                      </a:r>
                      <a:endParaRPr lang="en-US" sz="1100">
                        <a:effectLst/>
                        <a:latin typeface="Calibri"/>
                        <a:ea typeface="Calibri"/>
                        <a:cs typeface="Arial"/>
                      </a:endParaRPr>
                    </a:p>
                  </a:txBody>
                  <a:tcPr marL="0" marR="0" marT="0" marB="0"/>
                </a:tc>
                <a:tc>
                  <a:txBody>
                    <a:bodyPr/>
                    <a:lstStyle/>
                    <a:p>
                      <a:pPr algn="ctr" rtl="0">
                        <a:lnSpc>
                          <a:spcPct val="115000"/>
                        </a:lnSpc>
                        <a:spcAft>
                          <a:spcPts val="0"/>
                        </a:spcAft>
                      </a:pPr>
                      <a:r>
                        <a:rPr lang="en-US" sz="1000">
                          <a:effectLst/>
                        </a:rPr>
                        <a:t>5</a:t>
                      </a:r>
                      <a:endParaRPr lang="en-US" sz="1100">
                        <a:effectLst/>
                        <a:latin typeface="Calibri"/>
                        <a:ea typeface="Calibri"/>
                        <a:cs typeface="Arial"/>
                      </a:endParaRPr>
                    </a:p>
                  </a:txBody>
                  <a:tcPr marL="0" marR="0" marT="0" marB="0"/>
                </a:tc>
                <a:tc>
                  <a:txBody>
                    <a:bodyPr/>
                    <a:lstStyle/>
                    <a:p>
                      <a:pPr algn="ctr" rtl="0">
                        <a:lnSpc>
                          <a:spcPct val="115000"/>
                        </a:lnSpc>
                        <a:spcAft>
                          <a:spcPts val="0"/>
                        </a:spcAft>
                      </a:pPr>
                      <a:r>
                        <a:rPr lang="en-US" sz="1000" dirty="0" err="1">
                          <a:effectLst/>
                        </a:rPr>
                        <a:t>opérationnel</a:t>
                      </a:r>
                      <a:endParaRPr lang="en-US" sz="1100" dirty="0">
                        <a:effectLst/>
                        <a:latin typeface="Calibri"/>
                        <a:ea typeface="Calibri"/>
                        <a:cs typeface="Arial"/>
                      </a:endParaRPr>
                    </a:p>
                  </a:txBody>
                  <a:tcPr marL="0" marR="0" marT="0" marB="0"/>
                </a:tc>
              </a:tr>
            </a:tbl>
          </a:graphicData>
        </a:graphic>
      </p:graphicFrame>
      <p:sp>
        <p:nvSpPr>
          <p:cNvPr id="4" name="Rectangle 3"/>
          <p:cNvSpPr/>
          <p:nvPr/>
        </p:nvSpPr>
        <p:spPr>
          <a:xfrm>
            <a:off x="251520" y="5678913"/>
            <a:ext cx="8712968" cy="646331"/>
          </a:xfrm>
          <a:prstGeom prst="rect">
            <a:avLst/>
          </a:prstGeom>
        </p:spPr>
        <p:txBody>
          <a:bodyPr wrap="square">
            <a:spAutoFit/>
          </a:bodyPr>
          <a:lstStyle/>
          <a:p>
            <a:r>
              <a:rPr lang="fr-FR" b="1" dirty="0"/>
              <a:t>STRUCTURES D’ACCUEIL ET D’HEBERGEMLENT RECEMMENT EN SERVICE OU EN COURS DE REALISATION (depuis 2007).</a:t>
            </a:r>
            <a:endParaRPr lang="en-US" dirty="0"/>
          </a:p>
        </p:txBody>
      </p:sp>
    </p:spTree>
    <p:extLst>
      <p:ext uri="{BB962C8B-B14F-4D97-AF65-F5344CB8AC3E}">
        <p14:creationId xmlns:p14="http://schemas.microsoft.com/office/powerpoint/2010/main" val="13565993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lh6.googleusercontent.com/-xM2kAdlMsN0/Vb78JVfr_3I/AAAAAAAANQ4/Io9vDpb2j5A/s203-k-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65" y="0"/>
            <a:ext cx="4556535" cy="255884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s://lh4.googleusercontent.com/-pXWEV57cUSs/U3OShHMJWJI/AAAAAAAAABo/GOUpQI1SUs8/s203-k-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73" y="4462275"/>
            <a:ext cx="4479262" cy="233892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storage.googleapis.com/static.panoramio.com/photos/small/8349714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0123" y="4925"/>
            <a:ext cx="4338267" cy="32537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img828.imageshack.us/img828/4816/dsc0767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4062" y="3789040"/>
            <a:ext cx="4224329" cy="3168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4009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2648636755"/>
              </p:ext>
            </p:extLst>
          </p:nvPr>
        </p:nvGraphicFramePr>
        <p:xfrm>
          <a:off x="251520" y="908720"/>
          <a:ext cx="8640960" cy="3818802"/>
        </p:xfrm>
        <a:graphic>
          <a:graphicData uri="http://schemas.openxmlformats.org/drawingml/2006/table">
            <a:tbl>
              <a:tblPr firstRow="1" firstCol="1" bandRow="1">
                <a:tableStyleId>{5C22544A-7EE6-4342-B048-85BDC9FD1C3A}</a:tableStyleId>
              </a:tblPr>
              <a:tblGrid>
                <a:gridCol w="1800200"/>
                <a:gridCol w="1008112"/>
                <a:gridCol w="1128485"/>
                <a:gridCol w="3480027"/>
                <a:gridCol w="1224136"/>
              </a:tblGrid>
              <a:tr h="835064">
                <a:tc>
                  <a:txBody>
                    <a:bodyPr/>
                    <a:lstStyle/>
                    <a:p>
                      <a:pPr algn="l" rtl="0">
                        <a:lnSpc>
                          <a:spcPct val="115000"/>
                        </a:lnSpc>
                        <a:spcAft>
                          <a:spcPts val="0"/>
                        </a:spcAft>
                      </a:pPr>
                      <a:r>
                        <a:rPr lang="fr-FR" sz="1000" dirty="0">
                          <a:effectLst/>
                        </a:rPr>
                        <a:t>Investisseurs/</a:t>
                      </a:r>
                      <a:endParaRPr lang="en-US" sz="1100" dirty="0">
                        <a:effectLst/>
                      </a:endParaRPr>
                    </a:p>
                    <a:p>
                      <a:pPr algn="l" rtl="0">
                        <a:lnSpc>
                          <a:spcPct val="115000"/>
                        </a:lnSpc>
                        <a:spcAft>
                          <a:spcPts val="0"/>
                        </a:spcAft>
                      </a:pPr>
                      <a:r>
                        <a:rPr lang="fr-FR" sz="1000" dirty="0">
                          <a:effectLst/>
                        </a:rPr>
                        <a:t>Statut</a:t>
                      </a:r>
                      <a:endParaRPr lang="en-US" sz="1100" dirty="0">
                        <a:effectLst/>
                        <a:latin typeface="Calibri"/>
                        <a:ea typeface="Calibri"/>
                        <a:cs typeface="Arial"/>
                      </a:endParaRPr>
                    </a:p>
                  </a:txBody>
                  <a:tcPr marL="68580" marR="68580" marT="0" marB="0"/>
                </a:tc>
                <a:tc>
                  <a:txBody>
                    <a:bodyPr/>
                    <a:lstStyle/>
                    <a:p>
                      <a:pPr algn="l" rtl="0">
                        <a:lnSpc>
                          <a:spcPct val="115000"/>
                        </a:lnSpc>
                        <a:spcAft>
                          <a:spcPts val="0"/>
                        </a:spcAft>
                      </a:pPr>
                      <a:r>
                        <a:rPr lang="fr-FR" sz="1000">
                          <a:effectLst/>
                        </a:rPr>
                        <a:t>Nature du Projet</a:t>
                      </a:r>
                      <a:endParaRPr lang="en-US" sz="1100">
                        <a:effectLst/>
                        <a:latin typeface="Calibri"/>
                        <a:ea typeface="Calibri"/>
                        <a:cs typeface="Arial"/>
                      </a:endParaRPr>
                    </a:p>
                  </a:txBody>
                  <a:tcPr marL="68580" marR="68580" marT="0" marB="0"/>
                </a:tc>
                <a:tc>
                  <a:txBody>
                    <a:bodyPr/>
                    <a:lstStyle/>
                    <a:p>
                      <a:pPr algn="l" rtl="0">
                        <a:lnSpc>
                          <a:spcPct val="115000"/>
                        </a:lnSpc>
                        <a:spcAft>
                          <a:spcPts val="0"/>
                        </a:spcAft>
                      </a:pPr>
                      <a:r>
                        <a:rPr lang="fr-FR" sz="1400" b="1" dirty="0">
                          <a:effectLst/>
                        </a:rPr>
                        <a:t>Investissement</a:t>
                      </a:r>
                      <a:endParaRPr lang="en-US" sz="1400" b="1" dirty="0">
                        <a:effectLst/>
                      </a:endParaRPr>
                    </a:p>
                    <a:p>
                      <a:pPr algn="l" rtl="0">
                        <a:lnSpc>
                          <a:spcPct val="115000"/>
                        </a:lnSpc>
                        <a:spcAft>
                          <a:spcPts val="0"/>
                        </a:spcAft>
                      </a:pPr>
                      <a:r>
                        <a:rPr lang="fr-FR" sz="1400" b="1" dirty="0">
                          <a:effectLst/>
                        </a:rPr>
                        <a:t>En millions de DA </a:t>
                      </a:r>
                      <a:endParaRPr lang="en-US" sz="1400" b="1" dirty="0">
                        <a:effectLst/>
                        <a:latin typeface="Calibri"/>
                        <a:ea typeface="Calibri"/>
                        <a:cs typeface="Arial"/>
                      </a:endParaRPr>
                    </a:p>
                  </a:txBody>
                  <a:tcPr marL="68580" marR="68580" marT="0" marB="0">
                    <a:solidFill>
                      <a:schemeClr val="accent3"/>
                    </a:solidFill>
                  </a:tcPr>
                </a:tc>
                <a:tc>
                  <a:txBody>
                    <a:bodyPr/>
                    <a:lstStyle/>
                    <a:p>
                      <a:pPr algn="l" rtl="0">
                        <a:lnSpc>
                          <a:spcPct val="115000"/>
                        </a:lnSpc>
                        <a:spcAft>
                          <a:spcPts val="0"/>
                        </a:spcAft>
                      </a:pPr>
                      <a:r>
                        <a:rPr lang="fr-FR" sz="1000">
                          <a:effectLst/>
                        </a:rPr>
                        <a:t>Année du lancement</a:t>
                      </a:r>
                      <a:endParaRPr lang="en-US" sz="1100">
                        <a:effectLst/>
                        <a:latin typeface="Calibri"/>
                        <a:ea typeface="Calibri"/>
                        <a:cs typeface="Arial"/>
                      </a:endParaRPr>
                    </a:p>
                  </a:txBody>
                  <a:tcPr marL="68580" marR="68580" marT="0" marB="0"/>
                </a:tc>
                <a:tc>
                  <a:txBody>
                    <a:bodyPr/>
                    <a:lstStyle/>
                    <a:p>
                      <a:pPr algn="l" rtl="0">
                        <a:lnSpc>
                          <a:spcPct val="115000"/>
                        </a:lnSpc>
                        <a:spcAft>
                          <a:spcPts val="0"/>
                        </a:spcAft>
                      </a:pPr>
                      <a:r>
                        <a:rPr lang="fr-FR" sz="1000">
                          <a:effectLst/>
                        </a:rPr>
                        <a:t> </a:t>
                      </a:r>
                      <a:endParaRPr lang="en-US" sz="1100">
                        <a:effectLst/>
                        <a:latin typeface="Calibri"/>
                        <a:ea typeface="Calibri"/>
                        <a:cs typeface="Arial"/>
                      </a:endParaRPr>
                    </a:p>
                  </a:txBody>
                  <a:tcPr marL="68580" marR="68580" marT="0" marB="0"/>
                </a:tc>
              </a:tr>
              <a:tr h="283735">
                <a:tc>
                  <a:txBody>
                    <a:bodyPr/>
                    <a:lstStyle/>
                    <a:p>
                      <a:pPr algn="l" rtl="0">
                        <a:lnSpc>
                          <a:spcPct val="115000"/>
                        </a:lnSpc>
                        <a:spcAft>
                          <a:spcPts val="0"/>
                        </a:spcAft>
                      </a:pPr>
                      <a:r>
                        <a:rPr lang="fr-FR" sz="1000">
                          <a:effectLst/>
                        </a:rPr>
                        <a:t>SARL RAMDANI</a:t>
                      </a:r>
                      <a:endParaRPr lang="en-US" sz="1100">
                        <a:effectLst/>
                        <a:latin typeface="Calibri"/>
                        <a:ea typeface="Calibri"/>
                        <a:cs typeface="Arial"/>
                      </a:endParaRPr>
                    </a:p>
                  </a:txBody>
                  <a:tcPr marL="68580" marR="68580" marT="0" marB="0"/>
                </a:tc>
                <a:tc>
                  <a:txBody>
                    <a:bodyPr/>
                    <a:lstStyle/>
                    <a:p>
                      <a:pPr algn="l" rtl="0">
                        <a:lnSpc>
                          <a:spcPct val="115000"/>
                        </a:lnSpc>
                        <a:spcAft>
                          <a:spcPts val="0"/>
                        </a:spcAft>
                      </a:pPr>
                      <a:r>
                        <a:rPr lang="fr-FR" sz="1000">
                          <a:effectLst/>
                        </a:rPr>
                        <a:t>Hôtel urbain</a:t>
                      </a:r>
                      <a:endParaRPr lang="en-US" sz="1100">
                        <a:effectLst/>
                        <a:latin typeface="Calibri"/>
                        <a:ea typeface="Calibri"/>
                        <a:cs typeface="Arial"/>
                      </a:endParaRPr>
                    </a:p>
                  </a:txBody>
                  <a:tcPr marL="68580" marR="68580" marT="0" marB="0"/>
                </a:tc>
                <a:tc>
                  <a:txBody>
                    <a:bodyPr/>
                    <a:lstStyle/>
                    <a:p>
                      <a:pPr algn="ctr" rtl="0">
                        <a:lnSpc>
                          <a:spcPct val="115000"/>
                        </a:lnSpc>
                        <a:spcAft>
                          <a:spcPts val="0"/>
                        </a:spcAft>
                      </a:pPr>
                      <a:r>
                        <a:rPr lang="fr-FR" sz="1400" b="1">
                          <a:effectLst/>
                        </a:rPr>
                        <a:t>460</a:t>
                      </a:r>
                      <a:endParaRPr lang="en-US" sz="1400" b="1">
                        <a:effectLst/>
                        <a:latin typeface="Calibri"/>
                        <a:ea typeface="Calibri"/>
                        <a:cs typeface="Arial"/>
                      </a:endParaRPr>
                    </a:p>
                  </a:txBody>
                  <a:tcPr marL="68580" marR="68580" marT="0" marB="0">
                    <a:solidFill>
                      <a:schemeClr val="accent3"/>
                    </a:solidFill>
                  </a:tcPr>
                </a:tc>
                <a:tc>
                  <a:txBody>
                    <a:bodyPr/>
                    <a:lstStyle/>
                    <a:p>
                      <a:pPr algn="ctr" rtl="0">
                        <a:lnSpc>
                          <a:spcPct val="115000"/>
                        </a:lnSpc>
                        <a:spcAft>
                          <a:spcPts val="0"/>
                        </a:spcAft>
                      </a:pPr>
                      <a:r>
                        <a:rPr lang="fr-FR" sz="1000">
                          <a:effectLst/>
                        </a:rPr>
                        <a:t>2006</a:t>
                      </a:r>
                      <a:endParaRPr lang="en-US" sz="1100">
                        <a:effectLst/>
                        <a:latin typeface="Calibri"/>
                        <a:ea typeface="Calibri"/>
                        <a:cs typeface="Arial"/>
                      </a:endParaRPr>
                    </a:p>
                  </a:txBody>
                  <a:tcPr marL="68580" marR="68580" marT="0" marB="0"/>
                </a:tc>
                <a:tc>
                  <a:txBody>
                    <a:bodyPr/>
                    <a:lstStyle/>
                    <a:p>
                      <a:pPr algn="l" rtl="0">
                        <a:lnSpc>
                          <a:spcPct val="115000"/>
                        </a:lnSpc>
                        <a:spcAft>
                          <a:spcPts val="0"/>
                        </a:spcAft>
                      </a:pPr>
                      <a:r>
                        <a:rPr lang="fr-FR" sz="1000">
                          <a:effectLst/>
                        </a:rPr>
                        <a:t>En service</a:t>
                      </a:r>
                      <a:endParaRPr lang="en-US" sz="1100">
                        <a:effectLst/>
                        <a:latin typeface="Calibri"/>
                        <a:ea typeface="Calibri"/>
                        <a:cs typeface="Arial"/>
                      </a:endParaRPr>
                    </a:p>
                  </a:txBody>
                  <a:tcPr marL="68580" marR="68580" marT="0" marB="0"/>
                </a:tc>
              </a:tr>
              <a:tr h="283735">
                <a:tc>
                  <a:txBody>
                    <a:bodyPr/>
                    <a:lstStyle/>
                    <a:p>
                      <a:pPr algn="l" rtl="0">
                        <a:lnSpc>
                          <a:spcPct val="115000"/>
                        </a:lnSpc>
                        <a:spcAft>
                          <a:spcPts val="0"/>
                        </a:spcAft>
                      </a:pPr>
                      <a:r>
                        <a:rPr lang="fr-FR" sz="1000">
                          <a:effectLst/>
                        </a:rPr>
                        <a:t>SNC BOULAFKHAD</a:t>
                      </a:r>
                      <a:endParaRPr lang="en-US" sz="1100">
                        <a:effectLst/>
                        <a:latin typeface="Calibri"/>
                        <a:ea typeface="Calibri"/>
                        <a:cs typeface="Arial"/>
                      </a:endParaRPr>
                    </a:p>
                  </a:txBody>
                  <a:tcPr marL="68580" marR="68580" marT="0" marB="0"/>
                </a:tc>
                <a:tc>
                  <a:txBody>
                    <a:bodyPr/>
                    <a:lstStyle/>
                    <a:p>
                      <a:pPr algn="l" rtl="0">
                        <a:lnSpc>
                          <a:spcPct val="115000"/>
                        </a:lnSpc>
                        <a:spcAft>
                          <a:spcPts val="0"/>
                        </a:spcAft>
                      </a:pPr>
                      <a:r>
                        <a:rPr lang="fr-FR" sz="1000">
                          <a:effectLst/>
                        </a:rPr>
                        <a:t>Hôtel urbain</a:t>
                      </a:r>
                      <a:endParaRPr lang="en-US" sz="1100">
                        <a:effectLst/>
                        <a:latin typeface="Calibri"/>
                        <a:ea typeface="Calibri"/>
                        <a:cs typeface="Arial"/>
                      </a:endParaRPr>
                    </a:p>
                  </a:txBody>
                  <a:tcPr marL="68580" marR="68580" marT="0" marB="0"/>
                </a:tc>
                <a:tc>
                  <a:txBody>
                    <a:bodyPr/>
                    <a:lstStyle/>
                    <a:p>
                      <a:pPr algn="ctr" rtl="0">
                        <a:lnSpc>
                          <a:spcPct val="115000"/>
                        </a:lnSpc>
                        <a:spcAft>
                          <a:spcPts val="0"/>
                        </a:spcAft>
                      </a:pPr>
                      <a:r>
                        <a:rPr lang="fr-FR" sz="1400" b="1">
                          <a:effectLst/>
                        </a:rPr>
                        <a:t>705</a:t>
                      </a:r>
                      <a:endParaRPr lang="en-US" sz="1400" b="1">
                        <a:effectLst/>
                        <a:latin typeface="Calibri"/>
                        <a:ea typeface="Calibri"/>
                        <a:cs typeface="Arial"/>
                      </a:endParaRPr>
                    </a:p>
                  </a:txBody>
                  <a:tcPr marL="68580" marR="68580" marT="0" marB="0">
                    <a:solidFill>
                      <a:schemeClr val="accent3"/>
                    </a:solidFill>
                  </a:tcPr>
                </a:tc>
                <a:tc>
                  <a:txBody>
                    <a:bodyPr/>
                    <a:lstStyle/>
                    <a:p>
                      <a:pPr algn="ctr" rtl="0">
                        <a:lnSpc>
                          <a:spcPct val="115000"/>
                        </a:lnSpc>
                        <a:spcAft>
                          <a:spcPts val="0"/>
                        </a:spcAft>
                      </a:pPr>
                      <a:r>
                        <a:rPr lang="fr-FR" sz="1000">
                          <a:effectLst/>
                        </a:rPr>
                        <a:t>2006</a:t>
                      </a:r>
                      <a:endParaRPr lang="en-US" sz="1100">
                        <a:effectLst/>
                        <a:latin typeface="Calibri"/>
                        <a:ea typeface="Calibri"/>
                        <a:cs typeface="Arial"/>
                      </a:endParaRPr>
                    </a:p>
                  </a:txBody>
                  <a:tcPr marL="68580" marR="68580" marT="0" marB="0"/>
                </a:tc>
                <a:tc>
                  <a:txBody>
                    <a:bodyPr/>
                    <a:lstStyle/>
                    <a:p>
                      <a:pPr algn="l" rtl="0">
                        <a:lnSpc>
                          <a:spcPct val="115000"/>
                        </a:lnSpc>
                        <a:spcAft>
                          <a:spcPts val="0"/>
                        </a:spcAft>
                      </a:pPr>
                      <a:r>
                        <a:rPr lang="fr-FR" sz="1000">
                          <a:effectLst/>
                        </a:rPr>
                        <a:t>En service</a:t>
                      </a:r>
                      <a:endParaRPr lang="en-US" sz="1100">
                        <a:effectLst/>
                        <a:latin typeface="Calibri"/>
                        <a:ea typeface="Calibri"/>
                        <a:cs typeface="Arial"/>
                      </a:endParaRPr>
                    </a:p>
                  </a:txBody>
                  <a:tcPr marL="68580" marR="68580" marT="0" marB="0"/>
                </a:tc>
              </a:tr>
              <a:tr h="567468">
                <a:tc>
                  <a:txBody>
                    <a:bodyPr/>
                    <a:lstStyle/>
                    <a:p>
                      <a:pPr algn="l" rtl="0">
                        <a:lnSpc>
                          <a:spcPct val="115000"/>
                        </a:lnSpc>
                        <a:spcAft>
                          <a:spcPts val="0"/>
                        </a:spcAft>
                      </a:pPr>
                      <a:r>
                        <a:rPr lang="fr-FR" sz="1000">
                          <a:effectLst/>
                        </a:rPr>
                        <a:t>SIAHA/ACCOR Société Mixte</a:t>
                      </a:r>
                      <a:endParaRPr lang="en-US" sz="1100">
                        <a:effectLst/>
                        <a:latin typeface="Calibri"/>
                        <a:ea typeface="Calibri"/>
                        <a:cs typeface="Arial"/>
                      </a:endParaRPr>
                    </a:p>
                  </a:txBody>
                  <a:tcPr marL="68580" marR="68580" marT="0" marB="0"/>
                </a:tc>
                <a:tc>
                  <a:txBody>
                    <a:bodyPr/>
                    <a:lstStyle/>
                    <a:p>
                      <a:pPr algn="l" rtl="0">
                        <a:lnSpc>
                          <a:spcPct val="115000"/>
                        </a:lnSpc>
                        <a:spcAft>
                          <a:spcPts val="0"/>
                        </a:spcAft>
                      </a:pPr>
                      <a:r>
                        <a:rPr lang="fr-FR" sz="1000">
                          <a:effectLst/>
                        </a:rPr>
                        <a:t>2 Hôtels Urbains</a:t>
                      </a:r>
                      <a:endParaRPr lang="en-US" sz="1100">
                        <a:effectLst/>
                        <a:latin typeface="Calibri"/>
                        <a:ea typeface="Calibri"/>
                        <a:cs typeface="Arial"/>
                      </a:endParaRPr>
                    </a:p>
                  </a:txBody>
                  <a:tcPr marL="68580" marR="68580" marT="0" marB="0"/>
                </a:tc>
                <a:tc>
                  <a:txBody>
                    <a:bodyPr/>
                    <a:lstStyle/>
                    <a:p>
                      <a:pPr algn="ctr" rtl="0">
                        <a:lnSpc>
                          <a:spcPct val="115000"/>
                        </a:lnSpc>
                        <a:spcAft>
                          <a:spcPts val="0"/>
                        </a:spcAft>
                      </a:pPr>
                      <a:r>
                        <a:rPr lang="fr-FR" sz="1400" b="1">
                          <a:effectLst/>
                        </a:rPr>
                        <a:t>2700</a:t>
                      </a:r>
                      <a:endParaRPr lang="en-US" sz="1400" b="1">
                        <a:effectLst/>
                        <a:latin typeface="Calibri"/>
                        <a:ea typeface="Calibri"/>
                        <a:cs typeface="Arial"/>
                      </a:endParaRPr>
                    </a:p>
                  </a:txBody>
                  <a:tcPr marL="68580" marR="68580" marT="0" marB="0">
                    <a:solidFill>
                      <a:schemeClr val="accent3"/>
                    </a:solidFill>
                  </a:tcPr>
                </a:tc>
                <a:tc>
                  <a:txBody>
                    <a:bodyPr/>
                    <a:lstStyle/>
                    <a:p>
                      <a:pPr algn="ctr" rtl="0">
                        <a:lnSpc>
                          <a:spcPct val="115000"/>
                        </a:lnSpc>
                        <a:spcAft>
                          <a:spcPts val="0"/>
                        </a:spcAft>
                      </a:pPr>
                      <a:r>
                        <a:rPr lang="fr-FR" sz="1000">
                          <a:effectLst/>
                        </a:rPr>
                        <a:t>2006</a:t>
                      </a:r>
                      <a:endParaRPr lang="en-US" sz="1100">
                        <a:effectLst/>
                        <a:latin typeface="Calibri"/>
                        <a:ea typeface="Calibri"/>
                        <a:cs typeface="Arial"/>
                      </a:endParaRPr>
                    </a:p>
                  </a:txBody>
                  <a:tcPr marL="68580" marR="68580" marT="0" marB="0"/>
                </a:tc>
                <a:tc>
                  <a:txBody>
                    <a:bodyPr/>
                    <a:lstStyle/>
                    <a:p>
                      <a:pPr algn="l" rtl="0">
                        <a:lnSpc>
                          <a:spcPct val="115000"/>
                        </a:lnSpc>
                        <a:spcAft>
                          <a:spcPts val="0"/>
                        </a:spcAft>
                      </a:pPr>
                      <a:r>
                        <a:rPr lang="fr-FR" sz="1000">
                          <a:effectLst/>
                        </a:rPr>
                        <a:t>En service</a:t>
                      </a:r>
                      <a:endParaRPr lang="en-US" sz="1100">
                        <a:effectLst/>
                        <a:latin typeface="Calibri"/>
                        <a:ea typeface="Calibri"/>
                        <a:cs typeface="Arial"/>
                      </a:endParaRPr>
                    </a:p>
                  </a:txBody>
                  <a:tcPr marL="68580" marR="68580" marT="0" marB="0"/>
                </a:tc>
              </a:tr>
              <a:tr h="283735">
                <a:tc>
                  <a:txBody>
                    <a:bodyPr/>
                    <a:lstStyle/>
                    <a:p>
                      <a:pPr algn="l" rtl="0">
                        <a:lnSpc>
                          <a:spcPct val="115000"/>
                        </a:lnSpc>
                        <a:spcAft>
                          <a:spcPts val="0"/>
                        </a:spcAft>
                      </a:pPr>
                      <a:r>
                        <a:rPr lang="fr-FR" sz="1000">
                          <a:effectLst/>
                        </a:rPr>
                        <a:t>SARL ANNANI</a:t>
                      </a:r>
                      <a:endParaRPr lang="en-US" sz="1100">
                        <a:effectLst/>
                        <a:latin typeface="Calibri"/>
                        <a:ea typeface="Calibri"/>
                        <a:cs typeface="Arial"/>
                      </a:endParaRPr>
                    </a:p>
                  </a:txBody>
                  <a:tcPr marL="68580" marR="68580" marT="0" marB="0"/>
                </a:tc>
                <a:tc>
                  <a:txBody>
                    <a:bodyPr/>
                    <a:lstStyle/>
                    <a:p>
                      <a:pPr algn="l" rtl="0">
                        <a:lnSpc>
                          <a:spcPct val="115000"/>
                        </a:lnSpc>
                        <a:spcAft>
                          <a:spcPts val="0"/>
                        </a:spcAft>
                      </a:pPr>
                      <a:r>
                        <a:rPr lang="fr-FR" sz="1000">
                          <a:effectLst/>
                        </a:rPr>
                        <a:t>Hôtel urbain</a:t>
                      </a:r>
                      <a:endParaRPr lang="en-US" sz="1100">
                        <a:effectLst/>
                        <a:latin typeface="Calibri"/>
                        <a:ea typeface="Calibri"/>
                        <a:cs typeface="Arial"/>
                      </a:endParaRPr>
                    </a:p>
                  </a:txBody>
                  <a:tcPr marL="68580" marR="68580" marT="0" marB="0"/>
                </a:tc>
                <a:tc>
                  <a:txBody>
                    <a:bodyPr/>
                    <a:lstStyle/>
                    <a:p>
                      <a:pPr algn="ctr" rtl="0">
                        <a:lnSpc>
                          <a:spcPct val="115000"/>
                        </a:lnSpc>
                        <a:spcAft>
                          <a:spcPts val="0"/>
                        </a:spcAft>
                      </a:pPr>
                      <a:r>
                        <a:rPr lang="fr-FR" sz="1400" b="1">
                          <a:effectLst/>
                        </a:rPr>
                        <a:t>1250</a:t>
                      </a:r>
                      <a:endParaRPr lang="en-US" sz="1400" b="1">
                        <a:effectLst/>
                        <a:latin typeface="Calibri"/>
                        <a:ea typeface="Calibri"/>
                        <a:cs typeface="Arial"/>
                      </a:endParaRPr>
                    </a:p>
                  </a:txBody>
                  <a:tcPr marL="68580" marR="68580" marT="0" marB="0">
                    <a:solidFill>
                      <a:schemeClr val="accent3"/>
                    </a:solidFill>
                  </a:tcPr>
                </a:tc>
                <a:tc>
                  <a:txBody>
                    <a:bodyPr/>
                    <a:lstStyle/>
                    <a:p>
                      <a:pPr algn="ctr" rtl="0">
                        <a:lnSpc>
                          <a:spcPct val="115000"/>
                        </a:lnSpc>
                        <a:spcAft>
                          <a:spcPts val="0"/>
                        </a:spcAft>
                      </a:pPr>
                      <a:r>
                        <a:rPr lang="fr-FR" sz="1000">
                          <a:effectLst/>
                        </a:rPr>
                        <a:t>2007</a:t>
                      </a:r>
                      <a:endParaRPr lang="en-US" sz="1100">
                        <a:effectLst/>
                        <a:latin typeface="Calibri"/>
                        <a:ea typeface="Calibri"/>
                        <a:cs typeface="Arial"/>
                      </a:endParaRPr>
                    </a:p>
                  </a:txBody>
                  <a:tcPr marL="68580" marR="68580" marT="0" marB="0"/>
                </a:tc>
                <a:tc>
                  <a:txBody>
                    <a:bodyPr/>
                    <a:lstStyle/>
                    <a:p>
                      <a:pPr algn="l" rtl="0">
                        <a:lnSpc>
                          <a:spcPct val="115000"/>
                        </a:lnSpc>
                        <a:spcAft>
                          <a:spcPts val="0"/>
                        </a:spcAft>
                      </a:pPr>
                      <a:r>
                        <a:rPr lang="fr-FR" sz="1000">
                          <a:effectLst/>
                        </a:rPr>
                        <a:t> </a:t>
                      </a:r>
                      <a:endParaRPr lang="en-US" sz="1100">
                        <a:effectLst/>
                        <a:latin typeface="Calibri"/>
                        <a:ea typeface="Calibri"/>
                        <a:cs typeface="Arial"/>
                      </a:endParaRPr>
                    </a:p>
                  </a:txBody>
                  <a:tcPr marL="68580" marR="68580" marT="0" marB="0"/>
                </a:tc>
              </a:tr>
              <a:tr h="283735">
                <a:tc>
                  <a:txBody>
                    <a:bodyPr/>
                    <a:lstStyle/>
                    <a:p>
                      <a:pPr algn="l" rtl="0">
                        <a:lnSpc>
                          <a:spcPct val="115000"/>
                        </a:lnSpc>
                        <a:spcAft>
                          <a:spcPts val="0"/>
                        </a:spcAft>
                      </a:pPr>
                      <a:r>
                        <a:rPr lang="fr-FR" sz="1000">
                          <a:effectLst/>
                        </a:rPr>
                        <a:t>BENFISAH</a:t>
                      </a:r>
                      <a:endParaRPr lang="en-US" sz="1100">
                        <a:effectLst/>
                        <a:latin typeface="Calibri"/>
                        <a:ea typeface="Calibri"/>
                        <a:cs typeface="Arial"/>
                      </a:endParaRPr>
                    </a:p>
                  </a:txBody>
                  <a:tcPr marL="68580" marR="68580" marT="0" marB="0"/>
                </a:tc>
                <a:tc>
                  <a:txBody>
                    <a:bodyPr/>
                    <a:lstStyle/>
                    <a:p>
                      <a:pPr algn="l" rtl="0">
                        <a:lnSpc>
                          <a:spcPct val="115000"/>
                        </a:lnSpc>
                        <a:spcAft>
                          <a:spcPts val="0"/>
                        </a:spcAft>
                      </a:pPr>
                      <a:r>
                        <a:rPr lang="fr-FR" sz="1000">
                          <a:effectLst/>
                        </a:rPr>
                        <a:t>Hôtel urbain</a:t>
                      </a:r>
                      <a:endParaRPr lang="en-US" sz="1100">
                        <a:effectLst/>
                        <a:latin typeface="Calibri"/>
                        <a:ea typeface="Calibri"/>
                        <a:cs typeface="Arial"/>
                      </a:endParaRPr>
                    </a:p>
                  </a:txBody>
                  <a:tcPr marL="68580" marR="68580" marT="0" marB="0"/>
                </a:tc>
                <a:tc>
                  <a:txBody>
                    <a:bodyPr/>
                    <a:lstStyle/>
                    <a:p>
                      <a:pPr algn="ctr" rtl="0">
                        <a:lnSpc>
                          <a:spcPct val="115000"/>
                        </a:lnSpc>
                        <a:spcAft>
                          <a:spcPts val="0"/>
                        </a:spcAft>
                      </a:pPr>
                      <a:r>
                        <a:rPr lang="fr-FR" sz="1400" b="1">
                          <a:effectLst/>
                        </a:rPr>
                        <a:t>3000</a:t>
                      </a:r>
                      <a:endParaRPr lang="en-US" sz="1400" b="1">
                        <a:effectLst/>
                        <a:latin typeface="Calibri"/>
                        <a:ea typeface="Calibri"/>
                        <a:cs typeface="Arial"/>
                      </a:endParaRPr>
                    </a:p>
                  </a:txBody>
                  <a:tcPr marL="68580" marR="68580" marT="0" marB="0">
                    <a:solidFill>
                      <a:schemeClr val="accent3"/>
                    </a:solidFill>
                  </a:tcPr>
                </a:tc>
                <a:tc>
                  <a:txBody>
                    <a:bodyPr/>
                    <a:lstStyle/>
                    <a:p>
                      <a:pPr algn="ctr" rtl="0">
                        <a:lnSpc>
                          <a:spcPct val="115000"/>
                        </a:lnSpc>
                        <a:spcAft>
                          <a:spcPts val="0"/>
                        </a:spcAft>
                      </a:pPr>
                      <a:r>
                        <a:rPr lang="fr-FR" sz="1000">
                          <a:effectLst/>
                        </a:rPr>
                        <a:t>2011</a:t>
                      </a:r>
                      <a:endParaRPr lang="en-US" sz="1100">
                        <a:effectLst/>
                        <a:latin typeface="Calibri"/>
                        <a:ea typeface="Calibri"/>
                        <a:cs typeface="Arial"/>
                      </a:endParaRPr>
                    </a:p>
                  </a:txBody>
                  <a:tcPr marL="68580" marR="68580" marT="0" marB="0"/>
                </a:tc>
                <a:tc>
                  <a:txBody>
                    <a:bodyPr/>
                    <a:lstStyle/>
                    <a:p>
                      <a:pPr algn="l" rtl="0">
                        <a:lnSpc>
                          <a:spcPct val="115000"/>
                        </a:lnSpc>
                        <a:spcAft>
                          <a:spcPts val="0"/>
                        </a:spcAft>
                      </a:pPr>
                      <a:r>
                        <a:rPr lang="fr-FR" sz="1000">
                          <a:effectLst/>
                        </a:rPr>
                        <a:t> </a:t>
                      </a:r>
                      <a:endParaRPr lang="en-US" sz="1100">
                        <a:effectLst/>
                        <a:latin typeface="Calibri"/>
                        <a:ea typeface="Calibri"/>
                        <a:cs typeface="Arial"/>
                      </a:endParaRPr>
                    </a:p>
                  </a:txBody>
                  <a:tcPr marL="68580" marR="68580" marT="0" marB="0"/>
                </a:tc>
              </a:tr>
              <a:tr h="283735">
                <a:tc>
                  <a:txBody>
                    <a:bodyPr/>
                    <a:lstStyle/>
                    <a:p>
                      <a:pPr algn="l" rtl="0">
                        <a:lnSpc>
                          <a:spcPct val="115000"/>
                        </a:lnSpc>
                        <a:spcAft>
                          <a:spcPts val="0"/>
                        </a:spcAft>
                      </a:pPr>
                      <a:r>
                        <a:rPr lang="fr-FR" sz="1000">
                          <a:effectLst/>
                        </a:rPr>
                        <a:t>SEMROUNE/DJETTAOUI</a:t>
                      </a:r>
                      <a:endParaRPr lang="en-US" sz="1100">
                        <a:effectLst/>
                        <a:latin typeface="Calibri"/>
                        <a:ea typeface="Calibri"/>
                        <a:cs typeface="Arial"/>
                      </a:endParaRPr>
                    </a:p>
                  </a:txBody>
                  <a:tcPr marL="68580" marR="68580" marT="0" marB="0"/>
                </a:tc>
                <a:tc>
                  <a:txBody>
                    <a:bodyPr/>
                    <a:lstStyle/>
                    <a:p>
                      <a:pPr algn="l" rtl="0">
                        <a:lnSpc>
                          <a:spcPct val="115000"/>
                        </a:lnSpc>
                        <a:spcAft>
                          <a:spcPts val="0"/>
                        </a:spcAft>
                      </a:pPr>
                      <a:r>
                        <a:rPr lang="fr-FR" sz="1000">
                          <a:effectLst/>
                        </a:rPr>
                        <a:t>Hôtel urbain</a:t>
                      </a:r>
                      <a:endParaRPr lang="en-US" sz="1100">
                        <a:effectLst/>
                        <a:latin typeface="Calibri"/>
                        <a:ea typeface="Calibri"/>
                        <a:cs typeface="Arial"/>
                      </a:endParaRPr>
                    </a:p>
                  </a:txBody>
                  <a:tcPr marL="68580" marR="68580" marT="0" marB="0"/>
                </a:tc>
                <a:tc>
                  <a:txBody>
                    <a:bodyPr/>
                    <a:lstStyle/>
                    <a:p>
                      <a:pPr algn="ctr" rtl="0">
                        <a:lnSpc>
                          <a:spcPct val="115000"/>
                        </a:lnSpc>
                        <a:spcAft>
                          <a:spcPts val="0"/>
                        </a:spcAft>
                      </a:pPr>
                      <a:r>
                        <a:rPr lang="fr-FR" sz="1400" b="1">
                          <a:effectLst/>
                        </a:rPr>
                        <a:t>100</a:t>
                      </a:r>
                      <a:endParaRPr lang="en-US" sz="1400" b="1">
                        <a:effectLst/>
                        <a:latin typeface="Calibri"/>
                        <a:ea typeface="Calibri"/>
                        <a:cs typeface="Arial"/>
                      </a:endParaRPr>
                    </a:p>
                  </a:txBody>
                  <a:tcPr marL="68580" marR="68580" marT="0" marB="0">
                    <a:solidFill>
                      <a:schemeClr val="accent3"/>
                    </a:solidFill>
                  </a:tcPr>
                </a:tc>
                <a:tc>
                  <a:txBody>
                    <a:bodyPr/>
                    <a:lstStyle/>
                    <a:p>
                      <a:pPr algn="ctr" rtl="0">
                        <a:lnSpc>
                          <a:spcPct val="115000"/>
                        </a:lnSpc>
                        <a:spcAft>
                          <a:spcPts val="0"/>
                        </a:spcAft>
                      </a:pPr>
                      <a:r>
                        <a:rPr lang="fr-FR" sz="1000">
                          <a:effectLst/>
                        </a:rPr>
                        <a:t>2009</a:t>
                      </a:r>
                      <a:endParaRPr lang="en-US" sz="1100">
                        <a:effectLst/>
                        <a:latin typeface="Calibri"/>
                        <a:ea typeface="Calibri"/>
                        <a:cs typeface="Arial"/>
                      </a:endParaRPr>
                    </a:p>
                  </a:txBody>
                  <a:tcPr marL="68580" marR="68580" marT="0" marB="0"/>
                </a:tc>
                <a:tc>
                  <a:txBody>
                    <a:bodyPr/>
                    <a:lstStyle/>
                    <a:p>
                      <a:pPr algn="l" rtl="0">
                        <a:lnSpc>
                          <a:spcPct val="115000"/>
                        </a:lnSpc>
                        <a:spcAft>
                          <a:spcPts val="0"/>
                        </a:spcAft>
                      </a:pPr>
                      <a:r>
                        <a:rPr lang="fr-FR" sz="1000">
                          <a:effectLst/>
                        </a:rPr>
                        <a:t> </a:t>
                      </a:r>
                      <a:endParaRPr lang="en-US" sz="1100">
                        <a:effectLst/>
                        <a:latin typeface="Calibri"/>
                        <a:ea typeface="Calibri"/>
                        <a:cs typeface="Arial"/>
                      </a:endParaRPr>
                    </a:p>
                  </a:txBody>
                  <a:tcPr marL="68580" marR="68580" marT="0" marB="0"/>
                </a:tc>
              </a:tr>
              <a:tr h="567468">
                <a:tc>
                  <a:txBody>
                    <a:bodyPr/>
                    <a:lstStyle/>
                    <a:p>
                      <a:pPr algn="l" rtl="0">
                        <a:lnSpc>
                          <a:spcPct val="115000"/>
                        </a:lnSpc>
                        <a:spcAft>
                          <a:spcPts val="0"/>
                        </a:spcAft>
                      </a:pPr>
                      <a:r>
                        <a:rPr lang="fr-FR" sz="1000">
                          <a:effectLst/>
                        </a:rPr>
                        <a:t>OURAHMANE</a:t>
                      </a:r>
                      <a:endParaRPr lang="en-US" sz="1100">
                        <a:effectLst/>
                        <a:latin typeface="Calibri"/>
                        <a:ea typeface="Calibri"/>
                        <a:cs typeface="Arial"/>
                      </a:endParaRPr>
                    </a:p>
                  </a:txBody>
                  <a:tcPr marL="68580" marR="68580" marT="0" marB="0"/>
                </a:tc>
                <a:tc>
                  <a:txBody>
                    <a:bodyPr/>
                    <a:lstStyle/>
                    <a:p>
                      <a:pPr algn="l" rtl="0">
                        <a:lnSpc>
                          <a:spcPct val="115000"/>
                        </a:lnSpc>
                        <a:spcAft>
                          <a:spcPts val="0"/>
                        </a:spcAft>
                      </a:pPr>
                      <a:r>
                        <a:rPr lang="fr-FR" sz="1000">
                          <a:effectLst/>
                        </a:rPr>
                        <a:t>Complexe touristique</a:t>
                      </a:r>
                      <a:endParaRPr lang="en-US" sz="1100">
                        <a:effectLst/>
                        <a:latin typeface="Calibri"/>
                        <a:ea typeface="Calibri"/>
                        <a:cs typeface="Arial"/>
                      </a:endParaRPr>
                    </a:p>
                  </a:txBody>
                  <a:tcPr marL="68580" marR="68580" marT="0" marB="0"/>
                </a:tc>
                <a:tc>
                  <a:txBody>
                    <a:bodyPr/>
                    <a:lstStyle/>
                    <a:p>
                      <a:pPr algn="ctr" rtl="0">
                        <a:lnSpc>
                          <a:spcPct val="115000"/>
                        </a:lnSpc>
                        <a:spcAft>
                          <a:spcPts val="0"/>
                        </a:spcAft>
                      </a:pPr>
                      <a:r>
                        <a:rPr lang="fr-FR" sz="1400" b="1">
                          <a:effectLst/>
                        </a:rPr>
                        <a:t>2300</a:t>
                      </a:r>
                      <a:endParaRPr lang="en-US" sz="1400" b="1">
                        <a:effectLst/>
                        <a:latin typeface="Calibri"/>
                        <a:ea typeface="Calibri"/>
                        <a:cs typeface="Arial"/>
                      </a:endParaRPr>
                    </a:p>
                  </a:txBody>
                  <a:tcPr marL="68580" marR="68580" marT="0" marB="0">
                    <a:solidFill>
                      <a:schemeClr val="accent3"/>
                    </a:solidFill>
                  </a:tcPr>
                </a:tc>
                <a:tc>
                  <a:txBody>
                    <a:bodyPr/>
                    <a:lstStyle/>
                    <a:p>
                      <a:pPr algn="ctr" rtl="0">
                        <a:lnSpc>
                          <a:spcPct val="115000"/>
                        </a:lnSpc>
                        <a:spcAft>
                          <a:spcPts val="0"/>
                        </a:spcAft>
                      </a:pPr>
                      <a:r>
                        <a:rPr lang="fr-FR" sz="1000" dirty="0">
                          <a:effectLst/>
                        </a:rPr>
                        <a:t>2005</a:t>
                      </a:r>
                      <a:endParaRPr lang="en-US" sz="1100" dirty="0">
                        <a:effectLst/>
                        <a:latin typeface="Calibri"/>
                        <a:ea typeface="Calibri"/>
                        <a:cs typeface="Arial"/>
                      </a:endParaRPr>
                    </a:p>
                  </a:txBody>
                  <a:tcPr marL="68580" marR="68580" marT="0" marB="0"/>
                </a:tc>
                <a:tc>
                  <a:txBody>
                    <a:bodyPr/>
                    <a:lstStyle/>
                    <a:p>
                      <a:pPr algn="l" rtl="0">
                        <a:lnSpc>
                          <a:spcPct val="115000"/>
                        </a:lnSpc>
                        <a:spcAft>
                          <a:spcPts val="0"/>
                        </a:spcAft>
                      </a:pPr>
                      <a:r>
                        <a:rPr lang="fr-FR" sz="1000">
                          <a:effectLst/>
                        </a:rPr>
                        <a:t> </a:t>
                      </a:r>
                      <a:endParaRPr lang="en-US" sz="1100">
                        <a:effectLst/>
                        <a:latin typeface="Calibri"/>
                        <a:ea typeface="Calibri"/>
                        <a:cs typeface="Arial"/>
                      </a:endParaRPr>
                    </a:p>
                  </a:txBody>
                  <a:tcPr marL="68580" marR="68580" marT="0" marB="0"/>
                </a:tc>
              </a:tr>
              <a:tr h="283735">
                <a:tc>
                  <a:txBody>
                    <a:bodyPr/>
                    <a:lstStyle/>
                    <a:p>
                      <a:pPr algn="l" rtl="0">
                        <a:lnSpc>
                          <a:spcPct val="115000"/>
                        </a:lnSpc>
                        <a:spcAft>
                          <a:spcPts val="0"/>
                        </a:spcAft>
                      </a:pPr>
                      <a:r>
                        <a:rPr lang="fr-FR" sz="1000">
                          <a:effectLst/>
                        </a:rPr>
                        <a:t>SIAHA MARRIOTT</a:t>
                      </a:r>
                      <a:endParaRPr lang="en-US" sz="1100">
                        <a:effectLst/>
                        <a:latin typeface="Calibri"/>
                        <a:ea typeface="Calibri"/>
                        <a:cs typeface="Arial"/>
                      </a:endParaRPr>
                    </a:p>
                  </a:txBody>
                  <a:tcPr marL="68580" marR="68580" marT="0" marB="0"/>
                </a:tc>
                <a:tc>
                  <a:txBody>
                    <a:bodyPr/>
                    <a:lstStyle/>
                    <a:p>
                      <a:pPr algn="l" rtl="0">
                        <a:lnSpc>
                          <a:spcPct val="115000"/>
                        </a:lnSpc>
                        <a:spcAft>
                          <a:spcPts val="0"/>
                        </a:spcAft>
                      </a:pPr>
                      <a:r>
                        <a:rPr lang="fr-FR" sz="1000">
                          <a:effectLst/>
                        </a:rPr>
                        <a:t>Hôtel Urbain</a:t>
                      </a:r>
                      <a:endParaRPr lang="en-US" sz="1100">
                        <a:effectLst/>
                        <a:latin typeface="Calibri"/>
                        <a:ea typeface="Calibri"/>
                        <a:cs typeface="Arial"/>
                      </a:endParaRPr>
                    </a:p>
                  </a:txBody>
                  <a:tcPr marL="68580" marR="68580" marT="0" marB="0"/>
                </a:tc>
                <a:tc>
                  <a:txBody>
                    <a:bodyPr/>
                    <a:lstStyle/>
                    <a:p>
                      <a:pPr algn="ctr" rtl="0">
                        <a:lnSpc>
                          <a:spcPct val="115000"/>
                        </a:lnSpc>
                        <a:spcAft>
                          <a:spcPts val="0"/>
                        </a:spcAft>
                      </a:pPr>
                      <a:r>
                        <a:rPr lang="fr-FR" sz="1400" b="1" dirty="0">
                          <a:effectLst/>
                        </a:rPr>
                        <a:t>9000</a:t>
                      </a:r>
                      <a:endParaRPr lang="en-US" sz="1400" b="1" dirty="0">
                        <a:effectLst/>
                        <a:latin typeface="Calibri"/>
                        <a:ea typeface="Calibri"/>
                        <a:cs typeface="Arial"/>
                      </a:endParaRPr>
                    </a:p>
                  </a:txBody>
                  <a:tcPr marL="68580" marR="68580" marT="0" marB="0">
                    <a:solidFill>
                      <a:schemeClr val="accent3"/>
                    </a:solidFill>
                  </a:tcPr>
                </a:tc>
                <a:tc>
                  <a:txBody>
                    <a:bodyPr/>
                    <a:lstStyle/>
                    <a:p>
                      <a:pPr algn="ctr" rtl="0">
                        <a:lnSpc>
                          <a:spcPct val="115000"/>
                        </a:lnSpc>
                        <a:spcAft>
                          <a:spcPts val="0"/>
                        </a:spcAft>
                      </a:pPr>
                      <a:r>
                        <a:rPr lang="fr-FR" sz="1000">
                          <a:effectLst/>
                        </a:rPr>
                        <a:t>2012</a:t>
                      </a:r>
                      <a:endParaRPr lang="en-US" sz="1100">
                        <a:effectLst/>
                        <a:latin typeface="Calibri"/>
                        <a:ea typeface="Calibri"/>
                        <a:cs typeface="Arial"/>
                      </a:endParaRPr>
                    </a:p>
                  </a:txBody>
                  <a:tcPr marL="68580" marR="68580" marT="0" marB="0"/>
                </a:tc>
                <a:tc>
                  <a:txBody>
                    <a:bodyPr/>
                    <a:lstStyle/>
                    <a:p>
                      <a:pPr algn="l" rtl="0">
                        <a:lnSpc>
                          <a:spcPct val="115000"/>
                        </a:lnSpc>
                        <a:spcAft>
                          <a:spcPts val="0"/>
                        </a:spcAft>
                      </a:pPr>
                      <a:r>
                        <a:rPr lang="fr-FR" sz="1000" dirty="0">
                          <a:effectLst/>
                        </a:rPr>
                        <a:t>En service</a:t>
                      </a:r>
                      <a:endParaRPr lang="en-US" sz="1100" dirty="0">
                        <a:effectLst/>
                        <a:latin typeface="Calibri"/>
                        <a:ea typeface="Calibri"/>
                        <a:cs typeface="Arial"/>
                      </a:endParaRPr>
                    </a:p>
                  </a:txBody>
                  <a:tcPr marL="68580" marR="68580" marT="0" marB="0"/>
                </a:tc>
              </a:tr>
            </a:tbl>
          </a:graphicData>
        </a:graphic>
      </p:graphicFrame>
      <p:sp>
        <p:nvSpPr>
          <p:cNvPr id="3" name="Rectangle 2"/>
          <p:cNvSpPr/>
          <p:nvPr/>
        </p:nvSpPr>
        <p:spPr>
          <a:xfrm>
            <a:off x="251520" y="0"/>
            <a:ext cx="8640960" cy="646331"/>
          </a:xfrm>
          <a:prstGeom prst="rect">
            <a:avLst/>
          </a:prstGeom>
        </p:spPr>
        <p:txBody>
          <a:bodyPr wrap="square">
            <a:spAutoFit/>
          </a:bodyPr>
          <a:lstStyle/>
          <a:p>
            <a:r>
              <a:rPr lang="fr-FR" b="1" dirty="0"/>
              <a:t>ETAT DE L’INVESTISSEMENT DANS LE SECTEUR DU TOURISME A CONSTANTINE</a:t>
            </a:r>
            <a:endParaRPr lang="en-US" dirty="0"/>
          </a:p>
        </p:txBody>
      </p:sp>
      <p:sp>
        <p:nvSpPr>
          <p:cNvPr id="4" name="Rectangle 3"/>
          <p:cNvSpPr/>
          <p:nvPr/>
        </p:nvSpPr>
        <p:spPr>
          <a:xfrm>
            <a:off x="2667632" y="4797152"/>
            <a:ext cx="6224848" cy="1754326"/>
          </a:xfrm>
          <a:prstGeom prst="rect">
            <a:avLst/>
          </a:prstGeom>
        </p:spPr>
        <p:txBody>
          <a:bodyPr wrap="square">
            <a:spAutoFit/>
          </a:bodyPr>
          <a:lstStyle/>
          <a:p>
            <a:pPr algn="just"/>
            <a:r>
              <a:rPr lang="fr-FR" b="1" dirty="0"/>
              <a:t>En considérant la portée des investissements, il est évident de remarquer un certain « engouement » de la part des sociétés privées et des particuliers à s’introduire dans le secteur du tourisme. Cette attitude augure des lendemains heureux, tant la volonté de faire de Constantine une « destination » privilégiée</a:t>
            </a:r>
            <a:endParaRPr lang="ar-DZ" b="1" dirty="0"/>
          </a:p>
        </p:txBody>
      </p:sp>
    </p:spTree>
    <p:extLst>
      <p:ext uri="{BB962C8B-B14F-4D97-AF65-F5344CB8AC3E}">
        <p14:creationId xmlns:p14="http://schemas.microsoft.com/office/powerpoint/2010/main" val="15183074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7076424"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fr-FR" sz="2400" b="1" dirty="0"/>
              <a:t>L’EVENEMENTIEL, UNE OPPORTUNITE !</a:t>
            </a:r>
            <a:endParaRPr lang="en-US" sz="2400" dirty="0"/>
          </a:p>
        </p:txBody>
      </p:sp>
      <p:pic>
        <p:nvPicPr>
          <p:cNvPr id="7170" name="Picture 2" descr="http://www.vitaminedz.com/articles/2941/29413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6424" y="0"/>
            <a:ext cx="2047875" cy="33147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2878" y="908720"/>
            <a:ext cx="6981142" cy="1569660"/>
          </a:xfrm>
          <a:prstGeom prst="rect">
            <a:avLst/>
          </a:prstGeom>
        </p:spPr>
        <p:txBody>
          <a:bodyPr wrap="square">
            <a:spAutoFit/>
          </a:bodyPr>
          <a:lstStyle/>
          <a:p>
            <a:pPr algn="just"/>
            <a:r>
              <a:rPr lang="fr-FR" sz="1600" b="1" dirty="0" smtClean="0"/>
              <a:t>le </a:t>
            </a:r>
            <a:r>
              <a:rPr lang="fr-FR" sz="1600" b="1" dirty="0"/>
              <a:t>programme dégagé avait défini trois volets </a:t>
            </a:r>
            <a:r>
              <a:rPr lang="fr-FR" sz="1600" b="1" dirty="0" smtClean="0"/>
              <a:t>:</a:t>
            </a:r>
          </a:p>
          <a:p>
            <a:pPr algn="just"/>
            <a:endParaRPr lang="en-US" sz="1600" b="1" dirty="0"/>
          </a:p>
          <a:p>
            <a:pPr marL="285750" lvl="0" indent="-285750" algn="just">
              <a:buFont typeface="Arial" panose="020B0604020202020204" pitchFamily="34" charset="0"/>
              <a:buChar char="•"/>
            </a:pPr>
            <a:r>
              <a:rPr lang="fr-FR" sz="1600" b="1" dirty="0"/>
              <a:t>La réhabilitation des structures existantes et leur renforcement par des équipements culturels de « standing ».</a:t>
            </a:r>
            <a:endParaRPr lang="en-US" sz="1600" b="1" dirty="0"/>
          </a:p>
          <a:p>
            <a:pPr marL="285750" lvl="0" indent="-285750" algn="just">
              <a:buFont typeface="Arial" panose="020B0604020202020204" pitchFamily="34" charset="0"/>
              <a:buChar char="•"/>
            </a:pPr>
            <a:r>
              <a:rPr lang="fr-FR" sz="1600" b="1" dirty="0"/>
              <a:t>La mise en valeur du patrimoine culturel.</a:t>
            </a:r>
            <a:endParaRPr lang="en-US" sz="1600" b="1" dirty="0"/>
          </a:p>
          <a:p>
            <a:pPr marL="285750" lvl="0" indent="-285750" algn="just">
              <a:buFont typeface="Arial" panose="020B0604020202020204" pitchFamily="34" charset="0"/>
              <a:buChar char="•"/>
            </a:pPr>
            <a:r>
              <a:rPr lang="fr-FR" sz="1600" b="1" dirty="0"/>
              <a:t>La relance de l’activité culturelle et de la créativité.</a:t>
            </a:r>
            <a:endParaRPr lang="en-US" sz="1600" b="1" dirty="0"/>
          </a:p>
        </p:txBody>
      </p:sp>
      <p:sp>
        <p:nvSpPr>
          <p:cNvPr id="4" name="Rectangle 3"/>
          <p:cNvSpPr/>
          <p:nvPr/>
        </p:nvSpPr>
        <p:spPr>
          <a:xfrm>
            <a:off x="175607" y="3564791"/>
            <a:ext cx="8622704" cy="3293209"/>
          </a:xfrm>
          <a:prstGeom prst="rect">
            <a:avLst/>
          </a:prstGeom>
          <a:solidFill>
            <a:srgbClr val="FFFF00"/>
          </a:solidFill>
        </p:spPr>
        <p:txBody>
          <a:bodyPr wrap="square">
            <a:spAutoFit/>
          </a:bodyPr>
          <a:lstStyle/>
          <a:p>
            <a:r>
              <a:rPr lang="fr-FR" sz="1600" b="1" dirty="0"/>
              <a:t>Toujours est-il cet évènement s’est présenté comme une opportunité pour le lancement d’opérations de réhabilitation des structures relevant du secteur du tourisme. Dans cette dynamique, des projets d’une grande importance ont été initiés :</a:t>
            </a:r>
            <a:endParaRPr lang="en-US" sz="1600" b="1" dirty="0"/>
          </a:p>
          <a:p>
            <a:pPr lvl="0"/>
            <a:r>
              <a:rPr lang="fr-FR" sz="1600" b="1" dirty="0"/>
              <a:t>La réhabilitation des « </a:t>
            </a:r>
            <a:r>
              <a:rPr lang="fr-FR" sz="1600" b="1" i="1" dirty="0"/>
              <a:t>chemins des touristes</a:t>
            </a:r>
            <a:r>
              <a:rPr lang="fr-FR" sz="1600" b="1" dirty="0"/>
              <a:t> », un des atouts majeurs de la ville et un circuit des plus pittoresques. Ce Chemin était vétuste, car  abandonné depuis plus de cinq décennies.</a:t>
            </a:r>
            <a:endParaRPr lang="en-US" sz="1600" b="1" dirty="0"/>
          </a:p>
          <a:p>
            <a:pPr lvl="0"/>
            <a:r>
              <a:rPr lang="fr-FR" sz="1600" b="1" dirty="0"/>
              <a:t>La réhabilitation et restauration d’édifices d’une grande valeur historique, mémorielle, patrimoniale dans le secteur sauvegardé.</a:t>
            </a:r>
            <a:endParaRPr lang="en-US" sz="1600" b="1" dirty="0"/>
          </a:p>
          <a:p>
            <a:pPr lvl="0"/>
            <a:r>
              <a:rPr lang="fr-FR" sz="1600" b="1" dirty="0"/>
              <a:t>La réhabilitation des hôtels urbains (Cirta et </a:t>
            </a:r>
            <a:r>
              <a:rPr lang="fr-FR" sz="1600" b="1" dirty="0" err="1"/>
              <a:t>Panoramic</a:t>
            </a:r>
            <a:r>
              <a:rPr lang="fr-FR" sz="1600" b="1" dirty="0"/>
              <a:t>).</a:t>
            </a:r>
            <a:endParaRPr lang="en-US" sz="1600" b="1" dirty="0"/>
          </a:p>
          <a:p>
            <a:pPr lvl="0"/>
            <a:r>
              <a:rPr lang="fr-FR" sz="1600" b="1" dirty="0"/>
              <a:t>L’embellissement de la ville avec mise en lumière des édifices et des ponts, installation d’une signalétique plus adaptée.   </a:t>
            </a:r>
            <a:endParaRPr lang="en-US" sz="1600" b="1" dirty="0"/>
          </a:p>
          <a:p>
            <a:pPr lvl="0"/>
            <a:r>
              <a:rPr lang="fr-FR" sz="1600" b="1" dirty="0"/>
              <a:t>La mise en place d’un cadre d’animation culturel et artistique (avec l’entrée en fonction du Zénith).</a:t>
            </a:r>
            <a:endParaRPr lang="en-US" sz="1600" b="1" dirty="0"/>
          </a:p>
        </p:txBody>
      </p:sp>
    </p:spTree>
    <p:extLst>
      <p:ext uri="{BB962C8B-B14F-4D97-AF65-F5344CB8AC3E}">
        <p14:creationId xmlns:p14="http://schemas.microsoft.com/office/powerpoint/2010/main" val="20343512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188640"/>
            <a:ext cx="7848872"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sz="2800" b="1" dirty="0" smtClean="0"/>
              <a:t>DEUXIEME  CONCLUSION</a:t>
            </a:r>
            <a:endParaRPr lang="ar-DZ" sz="2800" b="1" dirty="0"/>
          </a:p>
        </p:txBody>
      </p:sp>
      <p:sp>
        <p:nvSpPr>
          <p:cNvPr id="3" name="Rectangle 2"/>
          <p:cNvSpPr/>
          <p:nvPr/>
        </p:nvSpPr>
        <p:spPr>
          <a:xfrm>
            <a:off x="683568" y="1268760"/>
            <a:ext cx="7848872" cy="2592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r-FR" sz="2000" b="1" dirty="0" smtClean="0"/>
          </a:p>
          <a:p>
            <a:pPr algn="ctr"/>
            <a:endParaRPr lang="fr-FR" sz="2000" b="1" dirty="0"/>
          </a:p>
          <a:p>
            <a:pPr algn="ctr"/>
            <a:r>
              <a:rPr lang="fr-FR" sz="2000" b="1" dirty="0" smtClean="0"/>
              <a:t>Sursaut en matière d’investissement dans le secteur touristique.</a:t>
            </a:r>
          </a:p>
          <a:p>
            <a:pPr algn="ctr"/>
            <a:r>
              <a:rPr lang="fr-FR" sz="2000" b="1" dirty="0" smtClean="0"/>
              <a:t>Nouvelles structures de standing</a:t>
            </a:r>
          </a:p>
          <a:p>
            <a:pPr algn="ctr"/>
            <a:r>
              <a:rPr lang="fr-FR" sz="2000" b="1" dirty="0" smtClean="0"/>
              <a:t>Réhabilitation et mise à niveau des hôtels anciens.</a:t>
            </a:r>
          </a:p>
          <a:p>
            <a:pPr algn="ctr"/>
            <a:r>
              <a:rPr lang="fr-FR" sz="2000" b="1" dirty="0" smtClean="0"/>
              <a:t>Evènementiel pour booster le secteur culturel et touristique. (particulièrement les « ressources complémentaires » favorable à l’augmentation de la gamme de services)</a:t>
            </a:r>
          </a:p>
          <a:p>
            <a:pPr algn="ctr"/>
            <a:endParaRPr lang="fr-FR" dirty="0"/>
          </a:p>
          <a:p>
            <a:pPr algn="ctr"/>
            <a:endParaRPr lang="fr-FR" dirty="0" smtClean="0"/>
          </a:p>
          <a:p>
            <a:pPr algn="ctr"/>
            <a:r>
              <a:rPr lang="fr-FR" dirty="0" smtClean="0"/>
              <a:t> </a:t>
            </a:r>
            <a:endParaRPr lang="ar-DZ" dirty="0"/>
          </a:p>
        </p:txBody>
      </p:sp>
      <p:sp>
        <p:nvSpPr>
          <p:cNvPr id="4" name="Rectangle 3"/>
          <p:cNvSpPr/>
          <p:nvPr/>
        </p:nvSpPr>
        <p:spPr>
          <a:xfrm>
            <a:off x="1979712" y="4149080"/>
            <a:ext cx="6552728" cy="25202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sz="2000" b="1" dirty="0" smtClean="0">
                <a:solidFill>
                  <a:schemeClr val="tx1"/>
                </a:solidFill>
              </a:rPr>
              <a:t>OBJETS TOURISTIQUES SINGULIERS</a:t>
            </a:r>
          </a:p>
          <a:p>
            <a:pPr algn="ctr"/>
            <a:r>
              <a:rPr lang="fr-FR" sz="2000" b="1" dirty="0" smtClean="0">
                <a:solidFill>
                  <a:schemeClr val="tx1"/>
                </a:solidFill>
              </a:rPr>
              <a:t>POLITIQUE  PUBLIQUE FAVORABLE</a:t>
            </a:r>
          </a:p>
          <a:p>
            <a:pPr algn="ctr"/>
            <a:r>
              <a:rPr lang="fr-FR" sz="2000" b="1" dirty="0" smtClean="0">
                <a:solidFill>
                  <a:schemeClr val="tx1"/>
                </a:solidFill>
              </a:rPr>
              <a:t>OPPORTUNITES D’INVESTISSEMENT</a:t>
            </a:r>
          </a:p>
          <a:p>
            <a:pPr algn="ctr"/>
            <a:endParaRPr lang="fr-FR" sz="2000" b="1" dirty="0">
              <a:solidFill>
                <a:schemeClr val="tx1"/>
              </a:solidFill>
            </a:endParaRPr>
          </a:p>
          <a:p>
            <a:pPr algn="ctr"/>
            <a:endParaRPr lang="fr-FR" sz="2000" b="1" dirty="0" smtClean="0">
              <a:solidFill>
                <a:schemeClr val="tx1"/>
              </a:solidFill>
            </a:endParaRPr>
          </a:p>
          <a:p>
            <a:pPr algn="ctr"/>
            <a:r>
              <a:rPr lang="fr-FR" sz="2000" b="1" dirty="0" smtClean="0">
                <a:solidFill>
                  <a:schemeClr val="tx1"/>
                </a:solidFill>
              </a:rPr>
              <a:t>SONT DES FACTEURS FAVORABLES </a:t>
            </a:r>
          </a:p>
          <a:p>
            <a:pPr algn="ctr"/>
            <a:r>
              <a:rPr lang="fr-FR" sz="2000" b="1" dirty="0" smtClean="0">
                <a:solidFill>
                  <a:schemeClr val="tx1"/>
                </a:solidFill>
              </a:rPr>
              <a:t>A LA MISE EN TOURISME. </a:t>
            </a:r>
          </a:p>
          <a:p>
            <a:pPr algn="ctr"/>
            <a:endParaRPr lang="ar-DZ" sz="2000" b="1" dirty="0">
              <a:solidFill>
                <a:schemeClr val="tx1"/>
              </a:solidFill>
            </a:endParaRPr>
          </a:p>
        </p:txBody>
      </p:sp>
    </p:spTree>
    <p:extLst>
      <p:ext uri="{BB962C8B-B14F-4D97-AF65-F5344CB8AC3E}">
        <p14:creationId xmlns:p14="http://schemas.microsoft.com/office/powerpoint/2010/main" val="40328143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64548"/>
            <a:ext cx="8208912" cy="18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sz="3200" b="1" dirty="0" smtClean="0"/>
              <a:t>Le tourisme , participe-t-il dans la fabrication de la ville ?</a:t>
            </a:r>
            <a:endParaRPr lang="ar-DZ" sz="3200" b="1" dirty="0"/>
          </a:p>
        </p:txBody>
      </p:sp>
      <p:sp>
        <p:nvSpPr>
          <p:cNvPr id="3" name="Rectangle 2"/>
          <p:cNvSpPr/>
          <p:nvPr/>
        </p:nvSpPr>
        <p:spPr>
          <a:xfrm>
            <a:off x="3117824" y="2024844"/>
            <a:ext cx="5688632"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dirty="0" smtClean="0"/>
              <a:t>Le tourisme n’est pas un processus naturel.</a:t>
            </a:r>
            <a:endParaRPr lang="ar-DZ" dirty="0"/>
          </a:p>
        </p:txBody>
      </p:sp>
      <p:sp>
        <p:nvSpPr>
          <p:cNvPr id="4" name="Rectangle 3"/>
          <p:cNvSpPr/>
          <p:nvPr/>
        </p:nvSpPr>
        <p:spPr>
          <a:xfrm>
            <a:off x="3131840" y="3075785"/>
            <a:ext cx="5688632"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dirty="0" smtClean="0"/>
              <a:t>Le tourisme est une option socio-économico-culturelle.</a:t>
            </a:r>
          </a:p>
          <a:p>
            <a:pPr algn="ctr"/>
            <a:endParaRPr lang="ar-DZ" dirty="0"/>
          </a:p>
        </p:txBody>
      </p:sp>
      <p:sp>
        <p:nvSpPr>
          <p:cNvPr id="5" name="Rectangle 4"/>
          <p:cNvSpPr/>
          <p:nvPr/>
        </p:nvSpPr>
        <p:spPr>
          <a:xfrm>
            <a:off x="3117824" y="4113076"/>
            <a:ext cx="5688632"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dirty="0" smtClean="0"/>
              <a:t>Il commande une série d’actions pour la mise en exploitation des ressources et des atouts touristiques.</a:t>
            </a:r>
            <a:endParaRPr lang="ar-DZ" dirty="0"/>
          </a:p>
        </p:txBody>
      </p:sp>
      <p:sp>
        <p:nvSpPr>
          <p:cNvPr id="6" name="Rectangle 5"/>
          <p:cNvSpPr/>
          <p:nvPr/>
        </p:nvSpPr>
        <p:spPr>
          <a:xfrm>
            <a:off x="0" y="5157192"/>
            <a:ext cx="9144000" cy="17008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sz="2400" b="1" dirty="0" smtClean="0"/>
              <a:t>A PRIORI, LE TOURISME NE S’INSERE DANS LE PROCESSUS DE FABRICATION DE LA VILLE QU’UNE FOIS INSTITUE EN OPTION ECONOMIQUE, C’EST-A-DIRE DEFINI COMME PRODUIT FAISANT L’OBJET D’OFFRES (TOURISTISQUES</a:t>
            </a:r>
            <a:r>
              <a:rPr lang="fr-FR" dirty="0" smtClean="0"/>
              <a:t>).</a:t>
            </a:r>
            <a:endParaRPr lang="ar-DZ" dirty="0"/>
          </a:p>
        </p:txBody>
      </p:sp>
    </p:spTree>
    <p:extLst>
      <p:ext uri="{BB962C8B-B14F-4D97-AF65-F5344CB8AC3E}">
        <p14:creationId xmlns:p14="http://schemas.microsoft.com/office/powerpoint/2010/main" val="41113802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767"/>
            <a:ext cx="9144000"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sz="2800" b="1" dirty="0" smtClean="0"/>
              <a:t>…..COMME </a:t>
            </a:r>
            <a:r>
              <a:rPr lang="fr-FR" sz="2800" b="1" dirty="0"/>
              <a:t>S’INSERE </a:t>
            </a:r>
            <a:r>
              <a:rPr lang="fr-FR" sz="2800" b="1" dirty="0" smtClean="0"/>
              <a:t> CETTE VOLONTE DANS LA VILLE ?</a:t>
            </a:r>
            <a:endParaRPr lang="ar-DZ" sz="2800" b="1" dirty="0"/>
          </a:p>
        </p:txBody>
      </p:sp>
      <p:sp>
        <p:nvSpPr>
          <p:cNvPr id="4" name="Rectangle 3"/>
          <p:cNvSpPr/>
          <p:nvPr/>
        </p:nvSpPr>
        <p:spPr>
          <a:xfrm>
            <a:off x="0" y="1052736"/>
            <a:ext cx="9144000" cy="64807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sz="2000" b="1" dirty="0" smtClean="0">
                <a:solidFill>
                  <a:schemeClr val="tx1"/>
                </a:solidFill>
              </a:rPr>
              <a:t>LES RESSOURCES PRIMAIRES/SECONDAIRES …..</a:t>
            </a:r>
            <a:endParaRPr lang="ar-DZ" sz="2000" b="1" dirty="0">
              <a:solidFill>
                <a:schemeClr val="tx1"/>
              </a:solidFill>
            </a:endParaRPr>
          </a:p>
        </p:txBody>
      </p:sp>
      <p:sp>
        <p:nvSpPr>
          <p:cNvPr id="8" name="Rectangle 7"/>
          <p:cNvSpPr/>
          <p:nvPr/>
        </p:nvSpPr>
        <p:spPr>
          <a:xfrm>
            <a:off x="683568" y="2924944"/>
            <a:ext cx="7704856" cy="3600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sz="2400" b="1" dirty="0" smtClean="0"/>
              <a:t>Le site de Constantine est « tourmenté », </a:t>
            </a:r>
          </a:p>
          <a:p>
            <a:pPr algn="ctr"/>
            <a:r>
              <a:rPr lang="fr-FR" sz="2400" b="1" dirty="0" smtClean="0"/>
              <a:t>Cette caractéristique du relief a abouti à une diversité paysagère singulière.</a:t>
            </a:r>
          </a:p>
          <a:p>
            <a:pPr algn="ctr"/>
            <a:endParaRPr lang="fr-FR" sz="2400" b="1" dirty="0"/>
          </a:p>
          <a:p>
            <a:pPr algn="ctr"/>
            <a:r>
              <a:rPr lang="fr-FR" sz="2400" b="1" dirty="0" smtClean="0"/>
              <a:t>Cette qualité constitue un atout urbain et touristique majeur. </a:t>
            </a:r>
          </a:p>
          <a:p>
            <a:pPr algn="ctr"/>
            <a:endParaRPr lang="ar-DZ" sz="2400" b="1" dirty="0"/>
          </a:p>
        </p:txBody>
      </p:sp>
    </p:spTree>
    <p:extLst>
      <p:ext uri="{BB962C8B-B14F-4D97-AF65-F5344CB8AC3E}">
        <p14:creationId xmlns:p14="http://schemas.microsoft.com/office/powerpoint/2010/main" val="28106670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imageup.fr/uploads/1370284638.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7292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6422" t="8421" r="26703" b="24391"/>
          <a:stretch/>
        </p:blipFill>
        <p:spPr bwMode="auto">
          <a:xfrm>
            <a:off x="2813336" y="0"/>
            <a:ext cx="6330664" cy="6805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http://www.heberger-image.fr/data/images/34925_P1070121.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729174"/>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3789040"/>
            <a:ext cx="4572000" cy="30164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dirty="0" smtClean="0"/>
              <a:t>Draa </a:t>
            </a:r>
            <a:r>
              <a:rPr lang="fr-FR" dirty="0" err="1" smtClean="0"/>
              <a:t>Boufrika</a:t>
            </a:r>
            <a:r>
              <a:rPr lang="fr-FR" dirty="0" smtClean="0"/>
              <a:t>, un site devenu typique de Constantine avec l’implantation de l’Université </a:t>
            </a:r>
            <a:r>
              <a:rPr lang="fr-FR" dirty="0" err="1" smtClean="0"/>
              <a:t>Mentouri</a:t>
            </a:r>
            <a:r>
              <a:rPr lang="fr-FR" dirty="0" smtClean="0"/>
              <a:t> et la Cité U.</a:t>
            </a:r>
          </a:p>
          <a:p>
            <a:pPr algn="ctr"/>
            <a:endParaRPr lang="fr-FR" dirty="0" smtClean="0"/>
          </a:p>
          <a:p>
            <a:pPr algn="ctr"/>
            <a:r>
              <a:rPr lang="fr-FR" dirty="0" smtClean="0"/>
              <a:t>Ces deux édifices marquaient l’entrée et le paysage de la ville . </a:t>
            </a:r>
          </a:p>
          <a:p>
            <a:pPr algn="ctr"/>
            <a:r>
              <a:rPr lang="fr-FR" dirty="0" smtClean="0"/>
              <a:t>Leur style et la signature (architectes) insèrent Constantine dans la trame histoire de l’Architecture Moderne avec leur originalité (avant-gardiste)</a:t>
            </a:r>
          </a:p>
          <a:p>
            <a:pPr algn="ctr"/>
            <a:endParaRPr lang="ar-DZ" dirty="0"/>
          </a:p>
        </p:txBody>
      </p:sp>
    </p:spTree>
    <p:extLst>
      <p:ext uri="{BB962C8B-B14F-4D97-AF65-F5344CB8AC3E}">
        <p14:creationId xmlns:p14="http://schemas.microsoft.com/office/powerpoint/2010/main" val="29432216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62" y="620688"/>
            <a:ext cx="9014018" cy="5877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16948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833" b="4724"/>
          <a:stretch/>
        </p:blipFill>
        <p:spPr bwMode="auto">
          <a:xfrm>
            <a:off x="0" y="0"/>
            <a:ext cx="913363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17635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20282"/>
            <a:ext cx="8624821" cy="6468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16702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03578"/>
            <a:ext cx="8867791" cy="6650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1489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47163" y="92686"/>
            <a:ext cx="8896837" cy="6672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50757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471734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041" y="836712"/>
            <a:ext cx="8731918" cy="5184576"/>
          </a:xfrm>
          <a:prstGeom prst="rect">
            <a:avLst/>
          </a:prstGeom>
        </p:spPr>
      </p:pic>
      <p:sp>
        <p:nvSpPr>
          <p:cNvPr id="3" name="Rectangle 2"/>
          <p:cNvSpPr/>
          <p:nvPr/>
        </p:nvSpPr>
        <p:spPr>
          <a:xfrm>
            <a:off x="206041" y="116632"/>
            <a:ext cx="8731918"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smtClean="0"/>
          </a:p>
          <a:p>
            <a:pPr algn="ctr"/>
            <a:endParaRPr lang="fr-FR" dirty="0"/>
          </a:p>
          <a:p>
            <a:pPr algn="ctr"/>
            <a:r>
              <a:rPr lang="fr-FR" dirty="0" smtClean="0"/>
              <a:t>LA TARE,,,,,,</a:t>
            </a:r>
          </a:p>
          <a:p>
            <a:pPr algn="ctr"/>
            <a:endParaRPr lang="fr-FR" dirty="0"/>
          </a:p>
          <a:p>
            <a:pPr algn="ctr"/>
            <a:endParaRPr lang="fr-FR" dirty="0"/>
          </a:p>
        </p:txBody>
      </p:sp>
    </p:spTree>
    <p:extLst>
      <p:ext uri="{BB962C8B-B14F-4D97-AF65-F5344CB8AC3E}">
        <p14:creationId xmlns:p14="http://schemas.microsoft.com/office/powerpoint/2010/main" val="40029793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64548"/>
            <a:ext cx="8208912" cy="18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sz="3200" b="1" dirty="0" smtClean="0"/>
              <a:t>LA MISE EN TOURISME ?</a:t>
            </a:r>
            <a:endParaRPr lang="ar-DZ" sz="3200" b="1" dirty="0"/>
          </a:p>
        </p:txBody>
      </p:sp>
      <p:sp>
        <p:nvSpPr>
          <p:cNvPr id="3" name="Rectangle 2"/>
          <p:cNvSpPr/>
          <p:nvPr/>
        </p:nvSpPr>
        <p:spPr>
          <a:xfrm>
            <a:off x="611560" y="2024844"/>
            <a:ext cx="5688632"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sz="2400" b="1" dirty="0" smtClean="0"/>
              <a:t>C’est un  projet ,</a:t>
            </a:r>
          </a:p>
          <a:p>
            <a:pPr algn="ctr"/>
            <a:r>
              <a:rPr lang="fr-FR" sz="2400" b="1" dirty="0" smtClean="0"/>
              <a:t> des  actions, une stratégie ……</a:t>
            </a:r>
            <a:endParaRPr lang="ar-DZ" sz="2400" b="1" dirty="0"/>
          </a:p>
        </p:txBody>
      </p:sp>
      <p:sp>
        <p:nvSpPr>
          <p:cNvPr id="5" name="Rectangle 4"/>
          <p:cNvSpPr/>
          <p:nvPr/>
        </p:nvSpPr>
        <p:spPr>
          <a:xfrm>
            <a:off x="600955" y="3085545"/>
            <a:ext cx="5688632" cy="11077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sz="2400" b="1" dirty="0" smtClean="0"/>
              <a:t>Sur un lieu possédant des qualités  intrinsèques (Objets de tourisme) …ou un lieu à créer de toute pièce</a:t>
            </a:r>
            <a:r>
              <a:rPr lang="fr-FR" dirty="0" smtClean="0"/>
              <a:t>.</a:t>
            </a:r>
            <a:endParaRPr lang="ar-DZ" dirty="0"/>
          </a:p>
        </p:txBody>
      </p:sp>
      <p:sp>
        <p:nvSpPr>
          <p:cNvPr id="6" name="Rectangle 5"/>
          <p:cNvSpPr/>
          <p:nvPr/>
        </p:nvSpPr>
        <p:spPr>
          <a:xfrm>
            <a:off x="611560" y="5516473"/>
            <a:ext cx="5688632"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sz="2400" b="1" dirty="0" smtClean="0"/>
              <a:t>Objectif: créer un ensemble de prestations autour de ce lieu (Produit de l’offre)</a:t>
            </a:r>
            <a:endParaRPr lang="ar-DZ" sz="2400" b="1" dirty="0"/>
          </a:p>
        </p:txBody>
      </p:sp>
      <p:sp>
        <p:nvSpPr>
          <p:cNvPr id="8" name="Rectangle 7"/>
          <p:cNvSpPr/>
          <p:nvPr/>
        </p:nvSpPr>
        <p:spPr>
          <a:xfrm>
            <a:off x="611560" y="4317451"/>
            <a:ext cx="5688632"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sz="2000" dirty="0"/>
              <a:t>	</a:t>
            </a:r>
            <a:r>
              <a:rPr lang="fr-FR" sz="2000" dirty="0" smtClean="0"/>
              <a:t>Impliquant une série d’acteurs (politiques, opérateurs, sociaux, communication, économiques, culturels, financiers, …)</a:t>
            </a:r>
            <a:endParaRPr lang="ar-DZ" sz="2000" dirty="0"/>
          </a:p>
        </p:txBody>
      </p:sp>
      <p:sp>
        <p:nvSpPr>
          <p:cNvPr id="9" name="Rectangle 8"/>
          <p:cNvSpPr/>
          <p:nvPr/>
        </p:nvSpPr>
        <p:spPr>
          <a:xfrm>
            <a:off x="6588224" y="2066457"/>
            <a:ext cx="2232248" cy="68127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b="1" dirty="0" smtClean="0"/>
              <a:t>Mise en pratique</a:t>
            </a:r>
            <a:endParaRPr lang="ar-DZ" b="1" dirty="0"/>
          </a:p>
        </p:txBody>
      </p:sp>
      <p:sp>
        <p:nvSpPr>
          <p:cNvPr id="10" name="Rectangle 9"/>
          <p:cNvSpPr/>
          <p:nvPr/>
        </p:nvSpPr>
        <p:spPr>
          <a:xfrm>
            <a:off x="6605155" y="2830741"/>
            <a:ext cx="2232248" cy="68127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b="1" dirty="0" smtClean="0"/>
              <a:t>Souple</a:t>
            </a:r>
            <a:endParaRPr lang="ar-DZ" b="1" dirty="0"/>
          </a:p>
        </p:txBody>
      </p:sp>
      <p:sp>
        <p:nvSpPr>
          <p:cNvPr id="12" name="Rectangle 11"/>
          <p:cNvSpPr/>
          <p:nvPr/>
        </p:nvSpPr>
        <p:spPr>
          <a:xfrm>
            <a:off x="6593562" y="3662562"/>
            <a:ext cx="2232248" cy="68127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b="1" dirty="0" smtClean="0"/>
              <a:t>Efficacité</a:t>
            </a:r>
            <a:endParaRPr lang="ar-DZ" b="1" dirty="0"/>
          </a:p>
        </p:txBody>
      </p:sp>
      <p:sp>
        <p:nvSpPr>
          <p:cNvPr id="13" name="Rectangle 12"/>
          <p:cNvSpPr/>
          <p:nvPr/>
        </p:nvSpPr>
        <p:spPr>
          <a:xfrm>
            <a:off x="6588224" y="4516875"/>
            <a:ext cx="2232248" cy="68127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b="1" dirty="0" smtClean="0"/>
              <a:t>Qualité </a:t>
            </a:r>
            <a:endParaRPr lang="ar-DZ" b="1" dirty="0"/>
          </a:p>
        </p:txBody>
      </p:sp>
      <p:sp>
        <p:nvSpPr>
          <p:cNvPr id="14" name="Rectangle à coins arrondis 13"/>
          <p:cNvSpPr/>
          <p:nvPr/>
        </p:nvSpPr>
        <p:spPr>
          <a:xfrm>
            <a:off x="6659452" y="5301208"/>
            <a:ext cx="2232248" cy="136739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r-FR" sz="2400" b="1" dirty="0" smtClean="0">
              <a:solidFill>
                <a:schemeClr val="tx1"/>
              </a:solidFill>
            </a:endParaRPr>
          </a:p>
          <a:p>
            <a:pPr algn="ctr"/>
            <a:r>
              <a:rPr lang="fr-FR" sz="2400" b="1" dirty="0" smtClean="0">
                <a:solidFill>
                  <a:schemeClr val="tx1"/>
                </a:solidFill>
              </a:rPr>
              <a:t>D’où l’option </a:t>
            </a:r>
          </a:p>
          <a:p>
            <a:pPr algn="ctr"/>
            <a:endParaRPr lang="fr-FR" sz="2400" b="1" dirty="0">
              <a:solidFill>
                <a:schemeClr val="tx1"/>
              </a:solidFill>
            </a:endParaRPr>
          </a:p>
          <a:p>
            <a:pPr algn="ctr"/>
            <a:r>
              <a:rPr lang="fr-FR" sz="2400" b="1" dirty="0" smtClean="0">
                <a:solidFill>
                  <a:schemeClr val="tx1"/>
                </a:solidFill>
              </a:rPr>
              <a:t>DEMARCHE</a:t>
            </a:r>
            <a:r>
              <a:rPr lang="fr-FR" sz="2800" dirty="0" smtClean="0"/>
              <a:t>.</a:t>
            </a:r>
            <a:endParaRPr lang="ar-DZ" sz="2800" dirty="0"/>
          </a:p>
        </p:txBody>
      </p:sp>
    </p:spTree>
    <p:extLst>
      <p:ext uri="{BB962C8B-B14F-4D97-AF65-F5344CB8AC3E}">
        <p14:creationId xmlns:p14="http://schemas.microsoft.com/office/powerpoint/2010/main" val="8082152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856"/>
          <a:stretch/>
        </p:blipFill>
        <p:spPr bwMode="auto">
          <a:xfrm>
            <a:off x="17379" y="1124744"/>
            <a:ext cx="9126621" cy="4054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20249" y="189012"/>
            <a:ext cx="7920880" cy="908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t>Opération de maquillage superficielle.</a:t>
            </a:r>
            <a:endParaRPr lang="fr-FR" sz="2400" b="1" dirty="0"/>
          </a:p>
        </p:txBody>
      </p:sp>
    </p:spTree>
    <p:extLst>
      <p:ext uri="{BB962C8B-B14F-4D97-AF65-F5344CB8AC3E}">
        <p14:creationId xmlns:p14="http://schemas.microsoft.com/office/powerpoint/2010/main" val="41767755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7" t="-235" r="257" b="618"/>
          <a:stretch/>
        </p:blipFill>
        <p:spPr bwMode="auto">
          <a:xfrm>
            <a:off x="-49052" y="-16197"/>
            <a:ext cx="9200885" cy="6874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2791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75" y="1494333"/>
            <a:ext cx="9144000" cy="3923982"/>
          </a:xfrm>
          <a:prstGeom prst="rect">
            <a:avLst/>
          </a:prstGeom>
        </p:spPr>
      </p:pic>
    </p:spTree>
    <p:extLst>
      <p:ext uri="{BB962C8B-B14F-4D97-AF65-F5344CB8AC3E}">
        <p14:creationId xmlns:p14="http://schemas.microsoft.com/office/powerpoint/2010/main" val="19569422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79" y="70952"/>
            <a:ext cx="9049397" cy="6787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960" y="0"/>
            <a:ext cx="9142040" cy="1064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t>Un patrimoine en stand by,</a:t>
            </a:r>
            <a:endParaRPr lang="fr-FR" sz="2400" b="1" dirty="0"/>
          </a:p>
        </p:txBody>
      </p:sp>
    </p:spTree>
    <p:extLst>
      <p:ext uri="{BB962C8B-B14F-4D97-AF65-F5344CB8AC3E}">
        <p14:creationId xmlns:p14="http://schemas.microsoft.com/office/powerpoint/2010/main" val="7338989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32" y="31224"/>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03190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2656"/>
            <a:ext cx="8640960"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sz="2400" b="1" dirty="0" smtClean="0"/>
              <a:t>MISE EN TOURISME A CONSTANTINE :</a:t>
            </a:r>
          </a:p>
          <a:p>
            <a:pPr algn="ctr"/>
            <a:r>
              <a:rPr lang="fr-FR" sz="2400" b="1" dirty="0" smtClean="0"/>
              <a:t>QUELLE DEMARCHE </a:t>
            </a:r>
            <a:r>
              <a:rPr lang="fr-FR" sz="2400" dirty="0" smtClean="0"/>
              <a:t>?</a:t>
            </a:r>
            <a:endParaRPr lang="ar-DZ" sz="2400" dirty="0"/>
          </a:p>
        </p:txBody>
      </p:sp>
      <p:sp>
        <p:nvSpPr>
          <p:cNvPr id="3" name="Rectangle 2"/>
          <p:cNvSpPr/>
          <p:nvPr/>
        </p:nvSpPr>
        <p:spPr>
          <a:xfrm>
            <a:off x="899592" y="1916832"/>
            <a:ext cx="7344816"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dirty="0" smtClean="0"/>
              <a:t>INSTAURER UNE ACTIVITE TOURISTIQUE.</a:t>
            </a:r>
            <a:endParaRPr lang="ar-DZ" dirty="0"/>
          </a:p>
        </p:txBody>
      </p:sp>
      <p:sp>
        <p:nvSpPr>
          <p:cNvPr id="4" name="Rectangle 3"/>
          <p:cNvSpPr/>
          <p:nvPr/>
        </p:nvSpPr>
        <p:spPr>
          <a:xfrm>
            <a:off x="899592" y="2918480"/>
            <a:ext cx="7318176" cy="2022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dirty="0" smtClean="0"/>
              <a:t>ABOUTIR A LONG TERME A UNE « INDUSTRIE TOURISTIQUE »:</a:t>
            </a:r>
          </a:p>
          <a:p>
            <a:pPr marL="285750" indent="-285750" algn="ctr">
              <a:buFont typeface="Arial" panose="020B0604020202020204" pitchFamily="34" charset="0"/>
              <a:buChar char="•"/>
            </a:pPr>
            <a:r>
              <a:rPr lang="fr-FR" dirty="0" smtClean="0"/>
              <a:t>Instaurer une dynamique urbaine</a:t>
            </a:r>
          </a:p>
          <a:p>
            <a:pPr marL="285750" indent="-285750" algn="ctr">
              <a:buFont typeface="Arial" panose="020B0604020202020204" pitchFamily="34" charset="0"/>
              <a:buChar char="•"/>
            </a:pPr>
            <a:r>
              <a:rPr lang="fr-FR" dirty="0" smtClean="0"/>
              <a:t>Préserver l’environnement</a:t>
            </a:r>
          </a:p>
          <a:p>
            <a:pPr marL="285750" indent="-285750" algn="ctr">
              <a:buFont typeface="Arial" panose="020B0604020202020204" pitchFamily="34" charset="0"/>
              <a:buChar char="•"/>
            </a:pPr>
            <a:r>
              <a:rPr lang="fr-FR" dirty="0" smtClean="0"/>
              <a:t>Inciter l’investissement</a:t>
            </a:r>
          </a:p>
          <a:p>
            <a:pPr marL="285750" indent="-285750" algn="ctr">
              <a:buFont typeface="Arial" panose="020B0604020202020204" pitchFamily="34" charset="0"/>
              <a:buChar char="•"/>
            </a:pPr>
            <a:r>
              <a:rPr lang="fr-FR" dirty="0" smtClean="0"/>
              <a:t>Créer l’emploi.</a:t>
            </a:r>
          </a:p>
          <a:p>
            <a:pPr algn="ctr"/>
            <a:endParaRPr lang="fr-FR" dirty="0" smtClean="0"/>
          </a:p>
          <a:p>
            <a:pPr algn="ctr"/>
            <a:r>
              <a:rPr lang="fr-FR" dirty="0" smtClean="0"/>
              <a:t>.</a:t>
            </a:r>
            <a:endParaRPr lang="ar-DZ" dirty="0"/>
          </a:p>
        </p:txBody>
      </p:sp>
      <p:sp>
        <p:nvSpPr>
          <p:cNvPr id="5" name="Rectangle 4"/>
          <p:cNvSpPr/>
          <p:nvPr/>
        </p:nvSpPr>
        <p:spPr>
          <a:xfrm rot="16200000">
            <a:off x="-949755" y="3118459"/>
            <a:ext cx="3023984" cy="62143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b="1" dirty="0" smtClean="0"/>
              <a:t>OBJECTIFS </a:t>
            </a:r>
            <a:endParaRPr lang="ar-DZ" b="1" dirty="0"/>
          </a:p>
        </p:txBody>
      </p:sp>
    </p:spTree>
    <p:extLst>
      <p:ext uri="{BB962C8B-B14F-4D97-AF65-F5344CB8AC3E}">
        <p14:creationId xmlns:p14="http://schemas.microsoft.com/office/powerpoint/2010/main" val="12648276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0331" y="2505100"/>
            <a:ext cx="8856984" cy="262829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dirty="0" smtClean="0"/>
              <a:t>PAR RAPPORT A CES ARGUMENTS ,</a:t>
            </a:r>
          </a:p>
          <a:p>
            <a:pPr algn="ctr"/>
            <a:endParaRPr lang="fr-FR" dirty="0" smtClean="0"/>
          </a:p>
          <a:p>
            <a:pPr algn="ctr"/>
            <a:endParaRPr lang="fr-FR" dirty="0"/>
          </a:p>
          <a:p>
            <a:pPr algn="ctr"/>
            <a:r>
              <a:rPr lang="fr-FR" sz="2000" b="1" dirty="0" smtClean="0"/>
              <a:t>LA VOCATION DE CONSTANTINE TEND VERS   LE TERTIAIRE SUPERIEUR, UN SECTEUR AUGMENTE</a:t>
            </a:r>
          </a:p>
          <a:p>
            <a:pPr algn="ctr"/>
            <a:endParaRPr lang="fr-FR" sz="2000" b="1" dirty="0"/>
          </a:p>
          <a:p>
            <a:pPr algn="ctr"/>
            <a:r>
              <a:rPr lang="fr-FR" sz="2000" b="1" dirty="0" smtClean="0"/>
              <a:t>LE TOURISME TROUVERA UNE PLACE DE CHOIX, IL PEUT DONC S’APPUYER NON SEULEMENT SUR LES RESSOURCES PRIMAIRES DISPONIBLES, MAIS AUSSI SUR DES RESSOURCES A « INVENTER » (Sciences, savoirs et  culture).</a:t>
            </a:r>
          </a:p>
          <a:p>
            <a:pPr algn="ctr"/>
            <a:endParaRPr lang="fr-FR" dirty="0"/>
          </a:p>
          <a:p>
            <a:pPr algn="ctr"/>
            <a:r>
              <a:rPr lang="fr-FR" dirty="0" smtClean="0"/>
              <a:t>  </a:t>
            </a:r>
            <a:endParaRPr lang="ar-DZ" dirty="0"/>
          </a:p>
        </p:txBody>
      </p:sp>
      <p:sp>
        <p:nvSpPr>
          <p:cNvPr id="3" name="Rectangle 2"/>
          <p:cNvSpPr/>
          <p:nvPr/>
        </p:nvSpPr>
        <p:spPr>
          <a:xfrm>
            <a:off x="120331" y="692696"/>
            <a:ext cx="8856984" cy="16561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sz="2000" b="1" dirty="0" smtClean="0"/>
              <a:t>. 4 UNIVERSITES</a:t>
            </a:r>
          </a:p>
          <a:p>
            <a:pPr marL="285750" indent="-285750" algn="ctr">
              <a:buFont typeface="Arial" panose="020B0604020202020204" pitchFamily="34" charset="0"/>
              <a:buChar char="•"/>
            </a:pPr>
            <a:r>
              <a:rPr lang="fr-FR" sz="2000" b="1" dirty="0" smtClean="0"/>
              <a:t>DES CENTRES DE RECHERCHE</a:t>
            </a:r>
          </a:p>
          <a:p>
            <a:pPr marL="285750" indent="-285750" algn="ctr">
              <a:buFont typeface="Arial" panose="020B0604020202020204" pitchFamily="34" charset="0"/>
              <a:buChar char="•"/>
            </a:pPr>
            <a:r>
              <a:rPr lang="fr-FR" sz="2000" b="1" dirty="0" smtClean="0"/>
              <a:t>UNE « VIEILLE-VILLE » DE PLUS 3 MILLENAIRES.</a:t>
            </a:r>
          </a:p>
          <a:p>
            <a:pPr marL="285750" indent="-285750" algn="ctr">
              <a:buFont typeface="Arial" panose="020B0604020202020204" pitchFamily="34" charset="0"/>
              <a:buChar char="•"/>
            </a:pPr>
            <a:r>
              <a:rPr lang="fr-FR" sz="2000" b="1" dirty="0" smtClean="0"/>
              <a:t>PROPOSEE EN TANT QUE METROPOLE ET POLE DE COMPETITIVITE ET D’EXCELLENCE (SEPT 2025)</a:t>
            </a:r>
            <a:endParaRPr lang="ar-DZ" sz="2000" b="1" dirty="0"/>
          </a:p>
        </p:txBody>
      </p:sp>
      <p:sp>
        <p:nvSpPr>
          <p:cNvPr id="4" name="Rectangle 3"/>
          <p:cNvSpPr/>
          <p:nvPr/>
        </p:nvSpPr>
        <p:spPr>
          <a:xfrm>
            <a:off x="2267744" y="5157192"/>
            <a:ext cx="6709571" cy="158417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dirty="0" smtClean="0"/>
              <a:t>POURQUOI PAS UNE QUETE DU………</a:t>
            </a:r>
          </a:p>
          <a:p>
            <a:pPr algn="ctr"/>
            <a:r>
              <a:rPr lang="fr-FR" sz="3600" dirty="0" smtClean="0"/>
              <a:t>QUATERNAIRE?</a:t>
            </a:r>
          </a:p>
          <a:p>
            <a:pPr algn="ctr"/>
            <a:r>
              <a:rPr lang="fr-FR" sz="3600" dirty="0" smtClean="0"/>
              <a:t>Secteur basé sur l’innovation</a:t>
            </a:r>
            <a:endParaRPr lang="ar-DZ" sz="3600" dirty="0"/>
          </a:p>
        </p:txBody>
      </p:sp>
      <p:sp>
        <p:nvSpPr>
          <p:cNvPr id="5" name="Rectangle 4"/>
          <p:cNvSpPr/>
          <p:nvPr/>
        </p:nvSpPr>
        <p:spPr>
          <a:xfrm>
            <a:off x="120332" y="144016"/>
            <a:ext cx="8856984" cy="5486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smtClean="0"/>
              <a:t>Quel projet englobant ?   La Métropolisation</a:t>
            </a:r>
            <a:endParaRPr lang="fr-FR" sz="2800" b="1" dirty="0"/>
          </a:p>
        </p:txBody>
      </p:sp>
    </p:spTree>
    <p:extLst>
      <p:ext uri="{BB962C8B-B14F-4D97-AF65-F5344CB8AC3E}">
        <p14:creationId xmlns:p14="http://schemas.microsoft.com/office/powerpoint/2010/main" val="36268787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476672"/>
            <a:ext cx="864096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sz="2400" b="1" dirty="0" smtClean="0"/>
              <a:t>LA MISE EN TOURISME  </a:t>
            </a:r>
          </a:p>
          <a:p>
            <a:pPr algn="ctr"/>
            <a:endParaRPr lang="ar-DZ" sz="2400" b="1" dirty="0"/>
          </a:p>
        </p:txBody>
      </p:sp>
      <p:sp>
        <p:nvSpPr>
          <p:cNvPr id="3" name="Rectangle 2"/>
          <p:cNvSpPr/>
          <p:nvPr/>
        </p:nvSpPr>
        <p:spPr>
          <a:xfrm>
            <a:off x="971600" y="1268760"/>
            <a:ext cx="2808312" cy="86409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b="1" dirty="0" smtClean="0"/>
              <a:t>VISE PRIORITAIREMENT</a:t>
            </a:r>
            <a:endParaRPr lang="ar-DZ" b="1" dirty="0"/>
          </a:p>
        </p:txBody>
      </p:sp>
      <p:sp>
        <p:nvSpPr>
          <p:cNvPr id="4" name="Rectangle 3"/>
          <p:cNvSpPr/>
          <p:nvPr/>
        </p:nvSpPr>
        <p:spPr>
          <a:xfrm>
            <a:off x="3923928" y="1268760"/>
            <a:ext cx="4968552"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dirty="0" smtClean="0"/>
              <a:t>LA CONSTRUCTION DE L’ATTRACTIVITE</a:t>
            </a:r>
            <a:endParaRPr lang="ar-DZ" dirty="0"/>
          </a:p>
        </p:txBody>
      </p:sp>
      <p:sp>
        <p:nvSpPr>
          <p:cNvPr id="5" name="Flèche vers le bas 4"/>
          <p:cNvSpPr/>
          <p:nvPr/>
        </p:nvSpPr>
        <p:spPr>
          <a:xfrm>
            <a:off x="6228185" y="2348880"/>
            <a:ext cx="2664296" cy="1080120"/>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b="1" dirty="0" smtClean="0"/>
              <a:t>BASEE SUR </a:t>
            </a:r>
            <a:endParaRPr lang="ar-DZ" b="1" dirty="0"/>
          </a:p>
        </p:txBody>
      </p:sp>
      <p:sp>
        <p:nvSpPr>
          <p:cNvPr id="6" name="Rectangle 5"/>
          <p:cNvSpPr/>
          <p:nvPr/>
        </p:nvSpPr>
        <p:spPr>
          <a:xfrm>
            <a:off x="3923928" y="3429000"/>
            <a:ext cx="4968553" cy="288032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342900" indent="-342900" algn="ctr">
              <a:buFont typeface="+mj-lt"/>
              <a:buAutoNum type="arabicPeriod"/>
            </a:pPr>
            <a:r>
              <a:rPr lang="fr-FR" b="1" dirty="0" smtClean="0">
                <a:solidFill>
                  <a:schemeClr val="tx1"/>
                </a:solidFill>
              </a:rPr>
              <a:t>L’IDENTIFICATION DE LA QUALITE ET l’EXCEPTIONNALITE DES OBJETS TOURISTIQUES (patrimoine, paysages…)</a:t>
            </a:r>
          </a:p>
          <a:p>
            <a:pPr marL="342900" indent="-342900" algn="ctr">
              <a:buFont typeface="+mj-lt"/>
              <a:buAutoNum type="arabicPeriod"/>
            </a:pPr>
            <a:r>
              <a:rPr lang="fr-FR" b="1" dirty="0" smtClean="0">
                <a:solidFill>
                  <a:schemeClr val="tx1"/>
                </a:solidFill>
              </a:rPr>
              <a:t>LA COMMUNICATION ET LA PROMOTION (Information, publicité…)</a:t>
            </a:r>
          </a:p>
          <a:p>
            <a:pPr marL="342900" indent="-342900" algn="ctr">
              <a:buFont typeface="+mj-lt"/>
              <a:buAutoNum type="arabicPeriod"/>
            </a:pPr>
            <a:r>
              <a:rPr lang="fr-FR" b="1" dirty="0" smtClean="0">
                <a:solidFill>
                  <a:schemeClr val="tx1"/>
                </a:solidFill>
              </a:rPr>
              <a:t>LE JEU DES ACTEURS  (Elus locaux, investisseurs, Tours opérateurs, voyagistes, associations…) </a:t>
            </a:r>
            <a:endParaRPr lang="ar-DZ" b="1" dirty="0">
              <a:solidFill>
                <a:schemeClr val="tx1"/>
              </a:solidFill>
            </a:endParaRPr>
          </a:p>
        </p:txBody>
      </p:sp>
      <p:sp>
        <p:nvSpPr>
          <p:cNvPr id="7" name="Flèche vers le bas 6"/>
          <p:cNvSpPr/>
          <p:nvPr/>
        </p:nvSpPr>
        <p:spPr>
          <a:xfrm>
            <a:off x="251520" y="1253912"/>
            <a:ext cx="693356" cy="10949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8" name="Rectangle 7"/>
          <p:cNvSpPr/>
          <p:nvPr/>
        </p:nvSpPr>
        <p:spPr>
          <a:xfrm>
            <a:off x="251520" y="2379360"/>
            <a:ext cx="3528392" cy="392996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r-FR" b="1" dirty="0" smtClean="0">
              <a:solidFill>
                <a:schemeClr val="tx1"/>
              </a:solidFill>
            </a:endParaRPr>
          </a:p>
          <a:p>
            <a:pPr algn="ctr"/>
            <a:endParaRPr lang="fr-FR" b="1" dirty="0">
              <a:solidFill>
                <a:schemeClr val="tx1"/>
              </a:solidFill>
            </a:endParaRPr>
          </a:p>
          <a:p>
            <a:pPr algn="ctr"/>
            <a:endParaRPr lang="fr-FR" b="1" dirty="0" smtClean="0">
              <a:solidFill>
                <a:schemeClr val="tx1"/>
              </a:solidFill>
            </a:endParaRPr>
          </a:p>
          <a:p>
            <a:pPr algn="ctr"/>
            <a:endParaRPr lang="fr-FR" b="1" dirty="0" smtClean="0">
              <a:solidFill>
                <a:schemeClr val="tx1"/>
              </a:solidFill>
            </a:endParaRPr>
          </a:p>
          <a:p>
            <a:pPr algn="ctr"/>
            <a:endParaRPr lang="fr-FR" b="1" dirty="0">
              <a:solidFill>
                <a:schemeClr val="tx1"/>
              </a:solidFill>
            </a:endParaRPr>
          </a:p>
          <a:p>
            <a:pPr algn="ctr"/>
            <a:endParaRPr lang="fr-FR" b="1" dirty="0" smtClean="0">
              <a:solidFill>
                <a:schemeClr val="tx1"/>
              </a:solidFill>
            </a:endParaRPr>
          </a:p>
          <a:p>
            <a:pPr algn="ctr"/>
            <a:r>
              <a:rPr lang="fr-FR" b="1" dirty="0" smtClean="0">
                <a:solidFill>
                  <a:schemeClr val="tx1"/>
                </a:solidFill>
              </a:rPr>
              <a:t>Comité de PILOTAGE </a:t>
            </a:r>
          </a:p>
          <a:p>
            <a:pPr algn="ctr"/>
            <a:r>
              <a:rPr lang="fr-FR" b="1" dirty="0" smtClean="0">
                <a:solidFill>
                  <a:schemeClr val="tx1"/>
                </a:solidFill>
              </a:rPr>
              <a:t>Ou de Gouvernance du projet .</a:t>
            </a:r>
          </a:p>
          <a:p>
            <a:pPr algn="ctr"/>
            <a:r>
              <a:rPr lang="fr-FR" b="1" dirty="0" smtClean="0">
                <a:solidFill>
                  <a:schemeClr val="tx1"/>
                </a:solidFill>
              </a:rPr>
              <a:t>Possédant assez d’autorité pour peser sur les décisions.</a:t>
            </a:r>
          </a:p>
          <a:p>
            <a:pPr algn="ctr"/>
            <a:r>
              <a:rPr lang="fr-FR" b="1" dirty="0" smtClean="0">
                <a:solidFill>
                  <a:schemeClr val="tx1"/>
                </a:solidFill>
              </a:rPr>
              <a:t>Capable de fédérer les partenaires, de procéder au décloisonnement sectoriel.</a:t>
            </a:r>
          </a:p>
          <a:p>
            <a:pPr algn="ctr"/>
            <a:r>
              <a:rPr lang="fr-FR" b="1" dirty="0" smtClean="0">
                <a:solidFill>
                  <a:schemeClr val="tx1"/>
                </a:solidFill>
              </a:rPr>
              <a:t>Incitant au partenariat Public/privé.</a:t>
            </a:r>
          </a:p>
          <a:p>
            <a:pPr algn="ctr"/>
            <a:r>
              <a:rPr lang="fr-FR" b="1" dirty="0" smtClean="0">
                <a:solidFill>
                  <a:schemeClr val="tx1"/>
                </a:solidFill>
              </a:rPr>
              <a:t>Procédant par « Concertation»</a:t>
            </a:r>
          </a:p>
          <a:p>
            <a:pPr algn="ctr"/>
            <a:r>
              <a:rPr lang="fr-FR" b="1" dirty="0" smtClean="0">
                <a:solidFill>
                  <a:schemeClr val="tx1"/>
                </a:solidFill>
              </a:rPr>
              <a:t>Jouer le rôle de régulateur.</a:t>
            </a:r>
          </a:p>
          <a:p>
            <a:pPr algn="ctr"/>
            <a:endParaRPr lang="fr-FR" b="1" dirty="0" smtClean="0">
              <a:solidFill>
                <a:schemeClr val="tx1"/>
              </a:solidFill>
            </a:endParaRPr>
          </a:p>
          <a:p>
            <a:pPr algn="ctr"/>
            <a:r>
              <a:rPr lang="fr-FR" b="1" dirty="0" smtClean="0">
                <a:solidFill>
                  <a:schemeClr val="tx1"/>
                </a:solidFill>
              </a:rPr>
              <a:t> </a:t>
            </a:r>
            <a:endParaRPr lang="fr-FR" b="1" dirty="0">
              <a:solidFill>
                <a:schemeClr val="tx1"/>
              </a:solidFill>
            </a:endParaRPr>
          </a:p>
          <a:p>
            <a:pPr algn="ctr"/>
            <a:endParaRPr lang="fr-FR" b="1" dirty="0" smtClean="0">
              <a:solidFill>
                <a:schemeClr val="tx1"/>
              </a:solidFill>
            </a:endParaRPr>
          </a:p>
          <a:p>
            <a:pPr algn="ctr"/>
            <a:endParaRPr lang="fr-FR" b="1" dirty="0">
              <a:solidFill>
                <a:schemeClr val="tx1"/>
              </a:solidFill>
            </a:endParaRPr>
          </a:p>
          <a:p>
            <a:pPr algn="ctr"/>
            <a:endParaRPr lang="fr-FR" b="1" dirty="0" smtClean="0">
              <a:solidFill>
                <a:schemeClr val="tx1"/>
              </a:solidFill>
            </a:endParaRPr>
          </a:p>
          <a:p>
            <a:pPr algn="ctr"/>
            <a:endParaRPr lang="fr-FR" b="1" dirty="0">
              <a:solidFill>
                <a:schemeClr val="tx1"/>
              </a:solidFill>
            </a:endParaRPr>
          </a:p>
          <a:p>
            <a:pPr algn="ctr"/>
            <a:endParaRPr lang="fr-FR" b="1" dirty="0" smtClean="0">
              <a:solidFill>
                <a:schemeClr val="tx1"/>
              </a:solidFill>
            </a:endParaRPr>
          </a:p>
          <a:p>
            <a:pPr algn="ctr"/>
            <a:endParaRPr lang="ar-DZ" b="1" dirty="0">
              <a:solidFill>
                <a:schemeClr val="tx1"/>
              </a:solidFill>
            </a:endParaRPr>
          </a:p>
        </p:txBody>
      </p:sp>
    </p:spTree>
    <p:extLst>
      <p:ext uri="{BB962C8B-B14F-4D97-AF65-F5344CB8AC3E}">
        <p14:creationId xmlns:p14="http://schemas.microsoft.com/office/powerpoint/2010/main" val="15592214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12088"/>
            <a:ext cx="8784977" cy="144470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342900" indent="-342900" algn="ctr">
              <a:buFont typeface="+mj-lt"/>
              <a:buAutoNum type="arabicPeriod"/>
            </a:pPr>
            <a:r>
              <a:rPr lang="fr-FR" b="1" dirty="0" smtClean="0">
                <a:solidFill>
                  <a:schemeClr val="tx1"/>
                </a:solidFill>
              </a:rPr>
              <a:t>L’IDENTIFICATION DE LA QUALITE ET L’EXCEPTIONNALITE DES OBJETS TOURISTIQUES (patrimoine, paysages…)</a:t>
            </a:r>
          </a:p>
          <a:p>
            <a:pPr algn="ctr"/>
            <a:endParaRPr lang="ar-DZ" b="1" dirty="0">
              <a:solidFill>
                <a:schemeClr val="tx1"/>
              </a:solidFill>
            </a:endParaRPr>
          </a:p>
        </p:txBody>
      </p:sp>
      <p:sp>
        <p:nvSpPr>
          <p:cNvPr id="3" name="Rectangle 2"/>
          <p:cNvSpPr/>
          <p:nvPr/>
        </p:nvSpPr>
        <p:spPr>
          <a:xfrm>
            <a:off x="179512" y="1700808"/>
            <a:ext cx="4536951"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b="1" dirty="0" smtClean="0"/>
              <a:t>cataloguer, interpréter et mettre en valeur les objets touristiques</a:t>
            </a:r>
            <a:endParaRPr lang="ar-DZ" b="1" dirty="0"/>
          </a:p>
        </p:txBody>
      </p:sp>
      <p:sp>
        <p:nvSpPr>
          <p:cNvPr id="4" name="Rectangle 3"/>
          <p:cNvSpPr/>
          <p:nvPr/>
        </p:nvSpPr>
        <p:spPr>
          <a:xfrm>
            <a:off x="5004048" y="1700808"/>
            <a:ext cx="3816424" cy="504056"/>
          </a:xfrm>
          <a:prstGeom prst="rect">
            <a:avLst/>
          </a:prstGeom>
          <a:solidFill>
            <a:schemeClr val="accent6">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b="1" dirty="0" smtClean="0"/>
              <a:t>PRECAUTIONS REQUISES</a:t>
            </a:r>
            <a:endParaRPr lang="ar-DZ" b="1" dirty="0"/>
          </a:p>
        </p:txBody>
      </p:sp>
      <p:sp>
        <p:nvSpPr>
          <p:cNvPr id="5" name="Rectangle 4"/>
          <p:cNvSpPr/>
          <p:nvPr/>
        </p:nvSpPr>
        <p:spPr>
          <a:xfrm>
            <a:off x="5004048" y="2348880"/>
            <a:ext cx="3816424" cy="144016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b="1" dirty="0" smtClean="0"/>
              <a:t>Préservations des objets touristiques: </a:t>
            </a:r>
            <a:endParaRPr lang="fr-FR" b="1" dirty="0"/>
          </a:p>
          <a:p>
            <a:pPr algn="ctr"/>
            <a:r>
              <a:rPr lang="fr-FR" b="1" dirty="0" smtClean="0"/>
              <a:t>Instituer des Chartes du patrimoine et du paysage</a:t>
            </a:r>
            <a:endParaRPr lang="ar-DZ" b="1" dirty="0"/>
          </a:p>
        </p:txBody>
      </p:sp>
      <p:sp>
        <p:nvSpPr>
          <p:cNvPr id="6" name="Rectangle 5"/>
          <p:cNvSpPr/>
          <p:nvPr/>
        </p:nvSpPr>
        <p:spPr>
          <a:xfrm>
            <a:off x="179904" y="3933056"/>
            <a:ext cx="4536951"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b="1" dirty="0" smtClean="0"/>
              <a:t>« INVENTER » des activités  touristiques </a:t>
            </a:r>
          </a:p>
          <a:p>
            <a:pPr algn="ctr"/>
            <a:r>
              <a:rPr lang="fr-FR" b="1" dirty="0" smtClean="0"/>
              <a:t>Autour des domaines connexes (culture, sciences…)</a:t>
            </a:r>
            <a:endParaRPr lang="ar-DZ" b="1" dirty="0"/>
          </a:p>
        </p:txBody>
      </p:sp>
      <p:sp>
        <p:nvSpPr>
          <p:cNvPr id="7" name="Rectangle 6"/>
          <p:cNvSpPr/>
          <p:nvPr/>
        </p:nvSpPr>
        <p:spPr>
          <a:xfrm>
            <a:off x="5004048" y="3933056"/>
            <a:ext cx="3816424" cy="151216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b="1" dirty="0" smtClean="0"/>
              <a:t>Eviter le « dopage » , les surdimensionnements et les surcharges. </a:t>
            </a:r>
            <a:endParaRPr lang="ar-DZ" b="1" dirty="0"/>
          </a:p>
        </p:txBody>
      </p:sp>
    </p:spTree>
    <p:extLst>
      <p:ext uri="{BB962C8B-B14F-4D97-AF65-F5344CB8AC3E}">
        <p14:creationId xmlns:p14="http://schemas.microsoft.com/office/powerpoint/2010/main" val="12909747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188640"/>
            <a:ext cx="8208912" cy="864096"/>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b="1" dirty="0" smtClean="0">
                <a:solidFill>
                  <a:schemeClr val="tx1"/>
                </a:solidFill>
              </a:rPr>
              <a:t>LA COMMUNICATION ET LA PROMOTION (Information, publicité…)</a:t>
            </a:r>
          </a:p>
        </p:txBody>
      </p:sp>
      <p:sp>
        <p:nvSpPr>
          <p:cNvPr id="3" name="Rectangle 2"/>
          <p:cNvSpPr/>
          <p:nvPr/>
        </p:nvSpPr>
        <p:spPr>
          <a:xfrm>
            <a:off x="467543" y="1270680"/>
            <a:ext cx="4248919"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dirty="0" smtClean="0"/>
              <a:t>Investir le champs  et les réseaux de communication </a:t>
            </a:r>
          </a:p>
        </p:txBody>
      </p:sp>
      <p:sp>
        <p:nvSpPr>
          <p:cNvPr id="4" name="Rectangle 3"/>
          <p:cNvSpPr/>
          <p:nvPr/>
        </p:nvSpPr>
        <p:spPr>
          <a:xfrm>
            <a:off x="467544" y="2956560"/>
            <a:ext cx="4248919"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dirty="0"/>
              <a:t>Construire la  « visibilité » des atouts touristiques sous l’angle de singularité et de l’accessibilité.</a:t>
            </a:r>
          </a:p>
        </p:txBody>
      </p:sp>
      <p:sp>
        <p:nvSpPr>
          <p:cNvPr id="5" name="Rectangle 4"/>
          <p:cNvSpPr/>
          <p:nvPr/>
        </p:nvSpPr>
        <p:spPr>
          <a:xfrm>
            <a:off x="467544" y="4725144"/>
            <a:ext cx="4248919"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dirty="0" err="1"/>
              <a:t>Littéraliser</a:t>
            </a:r>
            <a:r>
              <a:rPr lang="fr-FR" dirty="0"/>
              <a:t> et « </a:t>
            </a:r>
            <a:r>
              <a:rPr lang="fr-FR" dirty="0" err="1"/>
              <a:t>scientifiser</a:t>
            </a:r>
            <a:r>
              <a:rPr lang="fr-FR" dirty="0"/>
              <a:t> » les atouts </a:t>
            </a:r>
            <a:endParaRPr lang="ar-DZ" dirty="0"/>
          </a:p>
        </p:txBody>
      </p:sp>
      <p:sp>
        <p:nvSpPr>
          <p:cNvPr id="6" name="Rectangle 5"/>
          <p:cNvSpPr/>
          <p:nvPr/>
        </p:nvSpPr>
        <p:spPr>
          <a:xfrm>
            <a:off x="5292080" y="3264788"/>
            <a:ext cx="3384376" cy="1399768"/>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b="1" dirty="0" smtClean="0">
                <a:solidFill>
                  <a:schemeClr val="tx1"/>
                </a:solidFill>
              </a:rPr>
              <a:t>Le discours de promotion doit s’adapter aux situations de « crise », qui n’émanent pas du secteur du tourisme. </a:t>
            </a:r>
            <a:endParaRPr lang="ar-DZ" b="1" dirty="0">
              <a:solidFill>
                <a:schemeClr val="tx1"/>
              </a:solidFill>
            </a:endParaRPr>
          </a:p>
        </p:txBody>
      </p:sp>
      <p:sp>
        <p:nvSpPr>
          <p:cNvPr id="7" name="Rectangle 6"/>
          <p:cNvSpPr/>
          <p:nvPr/>
        </p:nvSpPr>
        <p:spPr>
          <a:xfrm>
            <a:off x="5034880" y="1249368"/>
            <a:ext cx="3641576" cy="504056"/>
          </a:xfrm>
          <a:prstGeom prst="rect">
            <a:avLst/>
          </a:prstGeom>
          <a:solidFill>
            <a:schemeClr val="accent6">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b="1" dirty="0" smtClean="0"/>
              <a:t>PRECAUTIONS REQUISES</a:t>
            </a:r>
            <a:endParaRPr lang="ar-DZ" b="1" dirty="0"/>
          </a:p>
        </p:txBody>
      </p:sp>
    </p:spTree>
    <p:extLst>
      <p:ext uri="{BB962C8B-B14F-4D97-AF65-F5344CB8AC3E}">
        <p14:creationId xmlns:p14="http://schemas.microsoft.com/office/powerpoint/2010/main" val="37115592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14813"/>
            <a:ext cx="9138885" cy="8939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sz="3200" b="1" dirty="0" smtClean="0"/>
              <a:t>CONSTANTINE : Etat des lieux.</a:t>
            </a:r>
            <a:endParaRPr lang="ar-DZ" sz="3200" b="1" dirty="0"/>
          </a:p>
        </p:txBody>
      </p:sp>
      <p:pic>
        <p:nvPicPr>
          <p:cNvPr id="2050" name="Picture 2" descr="http://irz.fr/wp-content/uploads/2013/04/touristes-appareils-photo-640x45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4" y="1020670"/>
            <a:ext cx="3895253" cy="27532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ravellers' Cho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5782" y="1844824"/>
            <a:ext cx="2664296" cy="247667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algeriantourism.com/photos/logos/autres/destination-algerie/destination-algerie_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60789"/>
            <a:ext cx="2411761" cy="339721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pmcdn.priceminister.com/photo/Guide-Bleu-Algerie-326361961_L.jpg"/>
          <p:cNvPicPr>
            <a:picLocks noChangeAspect="1" noChangeArrowheads="1"/>
          </p:cNvPicPr>
          <p:nvPr/>
        </p:nvPicPr>
        <p:blipFill rotWithShape="1">
          <a:blip r:embed="rId5">
            <a:extLst>
              <a:ext uri="{28A0092B-C50C-407E-A947-70E740481C1C}">
                <a14:useLocalDpi xmlns:a14="http://schemas.microsoft.com/office/drawing/2010/main" val="0"/>
              </a:ext>
            </a:extLst>
          </a:blip>
          <a:srcRect l="17456" r="19239"/>
          <a:stretch/>
        </p:blipFill>
        <p:spPr bwMode="auto">
          <a:xfrm>
            <a:off x="2414108" y="3492854"/>
            <a:ext cx="2130307" cy="336514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outard.com, guides de voyage en lig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9912" y="3635656"/>
            <a:ext cx="3848018" cy="15392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www.onat.dz/squelettes/images/log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256666">
            <a:off x="4361685" y="4815371"/>
            <a:ext cx="4765040" cy="10068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902716" y="904820"/>
            <a:ext cx="5236167" cy="101201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b="1" dirty="0" smtClean="0">
                <a:solidFill>
                  <a:schemeClr val="tx1"/>
                </a:solidFill>
              </a:rPr>
              <a:t>Avant de se lancer, un touriste s’informe</a:t>
            </a:r>
            <a:r>
              <a:rPr lang="fr-FR" dirty="0" smtClean="0">
                <a:solidFill>
                  <a:schemeClr val="tx1"/>
                </a:solidFill>
              </a:rPr>
              <a:t>!</a:t>
            </a:r>
          </a:p>
          <a:p>
            <a:pPr algn="ctr"/>
            <a:r>
              <a:rPr lang="fr-FR" dirty="0" smtClean="0">
                <a:solidFill>
                  <a:schemeClr val="tx1"/>
                </a:solidFill>
              </a:rPr>
              <a:t>Il consulte des guides, des catalogues et les sites web …Il étudie les offres touristiques.</a:t>
            </a:r>
            <a:endParaRPr lang="ar-DZ" dirty="0">
              <a:solidFill>
                <a:schemeClr val="tx1"/>
              </a:solidFill>
            </a:endParaRPr>
          </a:p>
        </p:txBody>
      </p:sp>
    </p:spTree>
    <p:extLst>
      <p:ext uri="{BB962C8B-B14F-4D97-AF65-F5344CB8AC3E}">
        <p14:creationId xmlns:p14="http://schemas.microsoft.com/office/powerpoint/2010/main" val="31939495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0208" y="260648"/>
            <a:ext cx="8568953" cy="72008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b="1" dirty="0" smtClean="0">
                <a:solidFill>
                  <a:schemeClr val="tx1"/>
                </a:solidFill>
              </a:rPr>
              <a:t>LE JEU DES ACTEURS  (Elus locaux, investisseurs, Tours opérateurs, voyagistes, associations…) </a:t>
            </a:r>
            <a:endParaRPr lang="ar-DZ" b="1" dirty="0">
              <a:solidFill>
                <a:schemeClr val="tx1"/>
              </a:solidFill>
            </a:endParaRPr>
          </a:p>
        </p:txBody>
      </p:sp>
      <p:sp>
        <p:nvSpPr>
          <p:cNvPr id="3" name="Rectangle 2"/>
          <p:cNvSpPr/>
          <p:nvPr/>
        </p:nvSpPr>
        <p:spPr>
          <a:xfrm>
            <a:off x="2509410" y="1120984"/>
            <a:ext cx="4366255" cy="72008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b="1" dirty="0" smtClean="0"/>
              <a:t>ACTEURS</a:t>
            </a:r>
            <a:endParaRPr lang="ar-DZ" b="1" dirty="0"/>
          </a:p>
        </p:txBody>
      </p:sp>
      <p:sp>
        <p:nvSpPr>
          <p:cNvPr id="4" name="Rectangle 3"/>
          <p:cNvSpPr/>
          <p:nvPr/>
        </p:nvSpPr>
        <p:spPr>
          <a:xfrm>
            <a:off x="350208" y="2113816"/>
            <a:ext cx="4284476" cy="7200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b="1" dirty="0" smtClean="0">
                <a:solidFill>
                  <a:schemeClr val="tx1"/>
                </a:solidFill>
              </a:rPr>
              <a:t>LES ACTEURS CHARGES DE LA TERRITORIALISATION </a:t>
            </a:r>
            <a:endParaRPr lang="ar-DZ" b="1" dirty="0">
              <a:solidFill>
                <a:schemeClr val="tx1"/>
              </a:solidFill>
            </a:endParaRPr>
          </a:p>
        </p:txBody>
      </p:sp>
      <p:sp>
        <p:nvSpPr>
          <p:cNvPr id="5" name="Rectangle 4"/>
          <p:cNvSpPr/>
          <p:nvPr/>
        </p:nvSpPr>
        <p:spPr>
          <a:xfrm>
            <a:off x="4756786" y="2132856"/>
            <a:ext cx="4162376" cy="7200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b="1" dirty="0" smtClean="0">
                <a:solidFill>
                  <a:schemeClr val="tx1"/>
                </a:solidFill>
              </a:rPr>
              <a:t>LES ACTEURS « INVESTISSEURS » ET COMMERCIAUX</a:t>
            </a:r>
            <a:endParaRPr lang="ar-DZ" b="1" dirty="0">
              <a:solidFill>
                <a:schemeClr val="tx1"/>
              </a:solidFill>
            </a:endParaRPr>
          </a:p>
        </p:txBody>
      </p:sp>
      <p:sp>
        <p:nvSpPr>
          <p:cNvPr id="6" name="Rectangle 5"/>
          <p:cNvSpPr/>
          <p:nvPr/>
        </p:nvSpPr>
        <p:spPr>
          <a:xfrm>
            <a:off x="2409035" y="3995936"/>
            <a:ext cx="4383219" cy="79208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b="1" dirty="0" smtClean="0">
                <a:solidFill>
                  <a:schemeClr val="tx1"/>
                </a:solidFill>
              </a:rPr>
              <a:t>PARTENARIAT </a:t>
            </a:r>
          </a:p>
          <a:p>
            <a:pPr algn="ctr"/>
            <a:r>
              <a:rPr lang="fr-FR" b="1" dirty="0" smtClean="0">
                <a:solidFill>
                  <a:schemeClr val="tx1"/>
                </a:solidFill>
              </a:rPr>
              <a:t>Investissement, réalisation ,  exploitation et gestion </a:t>
            </a:r>
          </a:p>
        </p:txBody>
      </p:sp>
      <p:sp>
        <p:nvSpPr>
          <p:cNvPr id="7" name="Rectangle 6"/>
          <p:cNvSpPr/>
          <p:nvPr/>
        </p:nvSpPr>
        <p:spPr>
          <a:xfrm>
            <a:off x="2404411" y="2996952"/>
            <a:ext cx="4366255" cy="864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b="1" dirty="0" smtClean="0">
                <a:solidFill>
                  <a:schemeClr val="tx1"/>
                </a:solidFill>
              </a:rPr>
              <a:t>Construction de l’Offre Touristique</a:t>
            </a:r>
          </a:p>
          <a:p>
            <a:pPr algn="ctr"/>
            <a:endParaRPr lang="ar-DZ" b="1" dirty="0">
              <a:solidFill>
                <a:schemeClr val="tx1"/>
              </a:solidFill>
            </a:endParaRPr>
          </a:p>
        </p:txBody>
      </p:sp>
      <p:sp>
        <p:nvSpPr>
          <p:cNvPr id="8" name="Rectangle 7"/>
          <p:cNvSpPr/>
          <p:nvPr/>
        </p:nvSpPr>
        <p:spPr>
          <a:xfrm>
            <a:off x="348328" y="4878480"/>
            <a:ext cx="2808312"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dirty="0" smtClean="0"/>
              <a:t>LES RESSOURCES PRIMAIRES </a:t>
            </a:r>
            <a:endParaRPr lang="ar-DZ" dirty="0"/>
          </a:p>
        </p:txBody>
      </p:sp>
      <p:sp>
        <p:nvSpPr>
          <p:cNvPr id="9" name="Rectangle 8"/>
          <p:cNvSpPr/>
          <p:nvPr/>
        </p:nvSpPr>
        <p:spPr>
          <a:xfrm>
            <a:off x="3274374" y="4878480"/>
            <a:ext cx="2779550" cy="679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dirty="0" smtClean="0"/>
              <a:t>LES RESSOURCES SECONDAIRES</a:t>
            </a:r>
            <a:endParaRPr lang="ar-DZ" dirty="0"/>
          </a:p>
        </p:txBody>
      </p:sp>
      <p:sp>
        <p:nvSpPr>
          <p:cNvPr id="10" name="Rectangle 9"/>
          <p:cNvSpPr/>
          <p:nvPr/>
        </p:nvSpPr>
        <p:spPr>
          <a:xfrm>
            <a:off x="6139612" y="4869160"/>
            <a:ext cx="2722624"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dirty="0" smtClean="0"/>
              <a:t>LES RESSOURCES COMPLEMENTAIRES</a:t>
            </a:r>
            <a:endParaRPr lang="ar-DZ" dirty="0"/>
          </a:p>
        </p:txBody>
      </p:sp>
      <p:sp>
        <p:nvSpPr>
          <p:cNvPr id="11" name="Rectangle 10"/>
          <p:cNvSpPr/>
          <p:nvPr/>
        </p:nvSpPr>
        <p:spPr>
          <a:xfrm>
            <a:off x="350208" y="5661248"/>
            <a:ext cx="2806432" cy="119675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dirty="0" smtClean="0"/>
              <a:t>Assurer la préservation des objets, assurer l’accessibilité, inciter à l’investissement </a:t>
            </a:r>
            <a:endParaRPr lang="ar-DZ" dirty="0"/>
          </a:p>
        </p:txBody>
      </p:sp>
      <p:sp>
        <p:nvSpPr>
          <p:cNvPr id="12" name="Rectangle 11"/>
          <p:cNvSpPr/>
          <p:nvPr/>
        </p:nvSpPr>
        <p:spPr>
          <a:xfrm>
            <a:off x="3274374" y="5661248"/>
            <a:ext cx="2779550" cy="119675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dirty="0" smtClean="0"/>
              <a:t>Mobilité, transport, déplacement hébergement, restauration </a:t>
            </a:r>
            <a:endParaRPr lang="ar-DZ" dirty="0"/>
          </a:p>
        </p:txBody>
      </p:sp>
      <p:sp>
        <p:nvSpPr>
          <p:cNvPr id="13" name="Rectangle 12"/>
          <p:cNvSpPr/>
          <p:nvPr/>
        </p:nvSpPr>
        <p:spPr>
          <a:xfrm>
            <a:off x="6139612" y="5661248"/>
            <a:ext cx="2779550" cy="120623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dirty="0" smtClean="0"/>
              <a:t>Festivités, shopping, gamme .. </a:t>
            </a:r>
            <a:endParaRPr lang="ar-DZ" dirty="0"/>
          </a:p>
        </p:txBody>
      </p:sp>
    </p:spTree>
    <p:extLst>
      <p:ext uri="{BB962C8B-B14F-4D97-AF65-F5344CB8AC3E}">
        <p14:creationId xmlns:p14="http://schemas.microsoft.com/office/powerpoint/2010/main" val="5590237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3648" y="32048"/>
            <a:ext cx="6840760" cy="936104"/>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b="1" dirty="0" smtClean="0">
                <a:solidFill>
                  <a:schemeClr val="tx1"/>
                </a:solidFill>
              </a:rPr>
              <a:t>N’OUBLIONS PAS LES « NOUVEAUX PIONNIERS », </a:t>
            </a:r>
          </a:p>
          <a:p>
            <a:pPr algn="ctr"/>
            <a:r>
              <a:rPr lang="fr-FR" b="1" dirty="0" smtClean="0">
                <a:solidFill>
                  <a:schemeClr val="tx1"/>
                </a:solidFill>
              </a:rPr>
              <a:t>CES POST-SCRIPTUM….. </a:t>
            </a:r>
            <a:endParaRPr lang="ar-DZ" b="1" dirty="0">
              <a:solidFill>
                <a:schemeClr val="tx1"/>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123282"/>
            <a:ext cx="7956376" cy="5712270"/>
          </a:xfrm>
          <a:prstGeom prst="rect">
            <a:avLst/>
          </a:prstGeom>
        </p:spPr>
      </p:pic>
      <p:sp>
        <p:nvSpPr>
          <p:cNvPr id="6" name="Rectangle 5"/>
          <p:cNvSpPr/>
          <p:nvPr/>
        </p:nvSpPr>
        <p:spPr>
          <a:xfrm>
            <a:off x="899592" y="1299642"/>
            <a:ext cx="6840760"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60 ANS APRES……</a:t>
            </a:r>
            <a:endParaRPr lang="fr-FR" dirty="0"/>
          </a:p>
        </p:txBody>
      </p:sp>
    </p:spTree>
    <p:extLst>
      <p:ext uri="{BB962C8B-B14F-4D97-AF65-F5344CB8AC3E}">
        <p14:creationId xmlns:p14="http://schemas.microsoft.com/office/powerpoint/2010/main" val="6480815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6544" y="30882"/>
            <a:ext cx="5047456" cy="6729940"/>
          </a:xfrm>
          <a:prstGeom prst="rect">
            <a:avLst/>
          </a:prstGeom>
        </p:spPr>
      </p:pic>
      <p:sp>
        <p:nvSpPr>
          <p:cNvPr id="3" name="Rectangle 2"/>
          <p:cNvSpPr/>
          <p:nvPr/>
        </p:nvSpPr>
        <p:spPr>
          <a:xfrm>
            <a:off x="179512" y="30882"/>
            <a:ext cx="3600400" cy="20299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t>NETTOYAGE </a:t>
            </a:r>
            <a:r>
              <a:rPr lang="fr-FR" b="1" dirty="0" smtClean="0"/>
              <a:t>DES PAROIS DES GORGES DU RHUMEL:</a:t>
            </a:r>
          </a:p>
          <a:p>
            <a:pPr algn="ctr"/>
            <a:r>
              <a:rPr lang="fr-FR" b="1" dirty="0" smtClean="0"/>
              <a:t>MALGRE LES RISQUES…..</a:t>
            </a:r>
            <a:endParaRPr lang="fr-FR" b="1" dirty="0"/>
          </a:p>
        </p:txBody>
      </p:sp>
    </p:spTree>
    <p:extLst>
      <p:ext uri="{BB962C8B-B14F-4D97-AF65-F5344CB8AC3E}">
        <p14:creationId xmlns:p14="http://schemas.microsoft.com/office/powerpoint/2010/main" val="252052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sp>
        <p:nvSpPr>
          <p:cNvPr id="3" name="Rectangle 2"/>
          <p:cNvSpPr/>
          <p:nvPr/>
        </p:nvSpPr>
        <p:spPr>
          <a:xfrm>
            <a:off x="107504" y="0"/>
            <a:ext cx="8856984"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ACTIONS CITOYENNES</a:t>
            </a:r>
            <a:endParaRPr lang="fr-FR" dirty="0"/>
          </a:p>
        </p:txBody>
      </p:sp>
    </p:spTree>
    <p:extLst>
      <p:ext uri="{BB962C8B-B14F-4D97-AF65-F5344CB8AC3E}">
        <p14:creationId xmlns:p14="http://schemas.microsoft.com/office/powerpoint/2010/main" val="23853404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0"/>
            <a:ext cx="4852592" cy="6831318"/>
          </a:xfrm>
          <a:prstGeom prst="rect">
            <a:avLst/>
          </a:prstGeom>
        </p:spPr>
      </p:pic>
    </p:spTree>
    <p:extLst>
      <p:ext uri="{BB962C8B-B14F-4D97-AF65-F5344CB8AC3E}">
        <p14:creationId xmlns:p14="http://schemas.microsoft.com/office/powerpoint/2010/main" val="1252783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506164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hezmanima.c.h.pic.centerblog.net/1831337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687" y="953016"/>
            <a:ext cx="4895552" cy="4895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9805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69" y="805734"/>
            <a:ext cx="4572000" cy="2571750"/>
          </a:xfrm>
          <a:prstGeom prst="rect">
            <a:avLst/>
          </a:prstGeom>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2170" y="0"/>
            <a:ext cx="4572000" cy="2571750"/>
          </a:xfrm>
          <a:prstGeom prst="rect">
            <a:avLst/>
          </a:prstGeom>
        </p:spPr>
      </p:pic>
      <p:sp>
        <p:nvSpPr>
          <p:cNvPr id="4" name="Rectangle 3"/>
          <p:cNvSpPr/>
          <p:nvPr/>
        </p:nvSpPr>
        <p:spPr>
          <a:xfrm>
            <a:off x="0" y="0"/>
            <a:ext cx="4572000" cy="62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sz="2400" b="1" dirty="0" smtClean="0"/>
              <a:t>Ressources Primaires.</a:t>
            </a:r>
            <a:endParaRPr lang="ar-DZ" sz="2400" b="1" dirty="0"/>
          </a:p>
        </p:txBody>
      </p:sp>
      <p:pic>
        <p:nvPicPr>
          <p:cNvPr id="9" name="Image 8"/>
          <p:cNvPicPr>
            <a:picLocks noChangeAspect="1"/>
          </p:cNvPicPr>
          <p:nvPr/>
        </p:nvPicPr>
        <p:blipFill rotWithShape="1">
          <a:blip r:embed="rId2" cstate="print">
            <a:extLst>
              <a:ext uri="{28A0092B-C50C-407E-A947-70E740481C1C}">
                <a14:useLocalDpi xmlns:a14="http://schemas.microsoft.com/office/drawing/2010/main" val="0"/>
              </a:ext>
            </a:extLst>
          </a:blip>
          <a:srcRect l="31282" t="38964" r="21394" b="15966"/>
          <a:stretch/>
        </p:blipFill>
        <p:spPr>
          <a:xfrm rot="20555675">
            <a:off x="4177882" y="597744"/>
            <a:ext cx="4437389" cy="2377173"/>
          </a:xfrm>
          <a:prstGeom prst="rect">
            <a:avLst/>
          </a:prstGeom>
          <a:ln>
            <a:solidFill>
              <a:schemeClr val="accent1"/>
            </a:solidFill>
          </a:ln>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429000"/>
            <a:ext cx="6096000" cy="3429000"/>
          </a:xfrm>
          <a:prstGeom prst="rect">
            <a:avLst/>
          </a:prstGeom>
        </p:spPr>
      </p:pic>
      <p:pic>
        <p:nvPicPr>
          <p:cNvPr id="11" name="Image 10"/>
          <p:cNvPicPr>
            <a:picLocks noChangeAspect="1"/>
          </p:cNvPicPr>
          <p:nvPr/>
        </p:nvPicPr>
        <p:blipFill rotWithShape="1">
          <a:blip r:embed="rId4">
            <a:extLst>
              <a:ext uri="{28A0092B-C50C-407E-A947-70E740481C1C}">
                <a14:useLocalDpi xmlns:a14="http://schemas.microsoft.com/office/drawing/2010/main" val="0"/>
              </a:ext>
            </a:extLst>
          </a:blip>
          <a:srcRect l="29401" t="25133" r="38131" b="7262"/>
          <a:stretch/>
        </p:blipFill>
        <p:spPr>
          <a:xfrm>
            <a:off x="5868638" y="3021668"/>
            <a:ext cx="3275362" cy="3836332"/>
          </a:xfrm>
          <a:prstGeom prst="rect">
            <a:avLst/>
          </a:prstGeom>
        </p:spPr>
      </p:pic>
      <p:sp>
        <p:nvSpPr>
          <p:cNvPr id="6" name="Rectangle 5"/>
          <p:cNvSpPr/>
          <p:nvPr/>
        </p:nvSpPr>
        <p:spPr>
          <a:xfrm>
            <a:off x="2544" y="2758389"/>
            <a:ext cx="5832648" cy="93610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b="1" dirty="0" smtClean="0">
                <a:solidFill>
                  <a:schemeClr val="tx1"/>
                </a:solidFill>
              </a:rPr>
              <a:t>Constantine : Quels sont  les objets touristiques sont mis en exergue dans les « brochures »?</a:t>
            </a:r>
            <a:endParaRPr lang="ar-DZ" b="1" dirty="0">
              <a:solidFill>
                <a:schemeClr val="tx1"/>
              </a:solidFill>
            </a:endParaRPr>
          </a:p>
        </p:txBody>
      </p:sp>
    </p:spTree>
    <p:extLst>
      <p:ext uri="{BB962C8B-B14F-4D97-AF65-F5344CB8AC3E}">
        <p14:creationId xmlns:p14="http://schemas.microsoft.com/office/powerpoint/2010/main" val="31717993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8410"/>
          <a:stretch/>
        </p:blipFill>
        <p:spPr bwMode="auto">
          <a:xfrm>
            <a:off x="133085" y="1268760"/>
            <a:ext cx="8943285"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33085" y="116632"/>
            <a:ext cx="8943285"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sz="2400" b="1" dirty="0" smtClean="0"/>
              <a:t>PAYSAGES NATURELS ET BATIS…..</a:t>
            </a:r>
            <a:endParaRPr lang="ar-DZ" sz="2400" b="1" dirty="0"/>
          </a:p>
        </p:txBody>
      </p:sp>
    </p:spTree>
    <p:extLst>
      <p:ext uri="{BB962C8B-B14F-4D97-AF65-F5344CB8AC3E}">
        <p14:creationId xmlns:p14="http://schemas.microsoft.com/office/powerpoint/2010/main" val="14533209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abdel\PHOTO 4 7 11\DSC0158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471"/>
          <a:stretch/>
        </p:blipFill>
        <p:spPr bwMode="auto">
          <a:xfrm>
            <a:off x="151211" y="1196752"/>
            <a:ext cx="8841577" cy="547260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3085" y="116632"/>
            <a:ext cx="8859703"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sz="2400" b="1" dirty="0" smtClean="0"/>
              <a:t>PATRIMOINE BATI, CENTRE HISTORIQUE…..</a:t>
            </a:r>
            <a:endParaRPr lang="ar-DZ" sz="2400" b="1" dirty="0"/>
          </a:p>
        </p:txBody>
      </p:sp>
    </p:spTree>
    <p:extLst>
      <p:ext uri="{BB962C8B-B14F-4D97-AF65-F5344CB8AC3E}">
        <p14:creationId xmlns:p14="http://schemas.microsoft.com/office/powerpoint/2010/main" val="4005492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483" y="548680"/>
            <a:ext cx="8994032" cy="5996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78756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http://www.tribunelecteurs.com/wp-content/uploads/2015/09/artisanat-600x330.jpg"/>
          <p:cNvPicPr>
            <a:picLocks noChangeAspect="1" noChangeArrowheads="1"/>
          </p:cNvPicPr>
          <p:nvPr/>
        </p:nvPicPr>
        <p:blipFill rotWithShape="1">
          <a:blip r:embed="rId2">
            <a:extLst>
              <a:ext uri="{28A0092B-C50C-407E-A947-70E740481C1C}">
                <a14:useLocalDpi xmlns:a14="http://schemas.microsoft.com/office/drawing/2010/main" val="0"/>
              </a:ext>
            </a:extLst>
          </a:blip>
          <a:srcRect l="35535" t="29646"/>
          <a:stretch/>
        </p:blipFill>
        <p:spPr bwMode="auto">
          <a:xfrm>
            <a:off x="0" y="1413203"/>
            <a:ext cx="4032449" cy="24204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descr="http://2.bp.blogspot.com/-pmXKY-1RvSI/TlfDz0SDdaI/AAAAAAAAACA/phdIOJwz0VI/s1600/ramadhan-medina-constanti-copie_60059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3833664"/>
            <a:ext cx="4032449" cy="30243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1699" y="1259537"/>
            <a:ext cx="4007110" cy="3005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33085" y="116632"/>
            <a:ext cx="8943285"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sz="2400" b="1" dirty="0" smtClean="0"/>
              <a:t>MONUMENTS, ARTISANAT , PRATIQUES..</a:t>
            </a:r>
            <a:endParaRPr lang="ar-DZ" sz="2400" b="1" dirty="0"/>
          </a:p>
        </p:txBody>
      </p:sp>
    </p:spTree>
    <p:extLst>
      <p:ext uri="{BB962C8B-B14F-4D97-AF65-F5344CB8AC3E}">
        <p14:creationId xmlns:p14="http://schemas.microsoft.com/office/powerpoint/2010/main" val="3380337140"/>
      </p:ext>
    </p:extLst>
  </p:cSld>
  <p:clrMapOvr>
    <a:masterClrMapping/>
  </p:clrMapOvr>
  <p:timing>
    <p:tnLst>
      <p:par>
        <p:cTn id="1" dur="indefinite" restart="never" nodeType="tmRoot"/>
      </p:par>
    </p:tnLst>
  </p:timing>
</p:sld>
</file>

<file path=ppt/theme/theme1.xml><?xml version="1.0" encoding="utf-8"?>
<a:theme xmlns:a="http://schemas.openxmlformats.org/drawingml/2006/main" name="Natura2ACHACHA">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Vértice">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l">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Natura2ACHACHA</Template>
  <TotalTime>2655</TotalTime>
  <Words>1469</Words>
  <Application>Microsoft Office PowerPoint</Application>
  <PresentationFormat>On-screen Show (4:3)</PresentationFormat>
  <Paragraphs>363</Paragraphs>
  <Slides>46</Slides>
  <Notes>0</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Natura2ACHACHA</vt:lpstr>
      <vt:lpstr>Constantine : quelle démarche pour une mise en tourisme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Constantine :  quelle démarche pour une mise en tourisme ?</dc:title>
  <dc:creator>HP</dc:creator>
  <cp:lastModifiedBy>BIDA</cp:lastModifiedBy>
  <cp:revision>70</cp:revision>
  <dcterms:created xsi:type="dcterms:W3CDTF">2015-10-02T09:37:29Z</dcterms:created>
  <dcterms:modified xsi:type="dcterms:W3CDTF">2015-10-05T05:10:54Z</dcterms:modified>
</cp:coreProperties>
</file>