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89"/>
  </p:notesMasterIdLst>
  <p:handoutMasterIdLst>
    <p:handoutMasterId r:id="rId90"/>
  </p:handoutMasterIdLst>
  <p:sldIdLst>
    <p:sldId id="377" r:id="rId2"/>
    <p:sldId id="378" r:id="rId3"/>
    <p:sldId id="379" r:id="rId4"/>
    <p:sldId id="384" r:id="rId5"/>
    <p:sldId id="393" r:id="rId6"/>
    <p:sldId id="380" r:id="rId7"/>
    <p:sldId id="382" r:id="rId8"/>
    <p:sldId id="291" r:id="rId9"/>
    <p:sldId id="272" r:id="rId10"/>
    <p:sldId id="273" r:id="rId11"/>
    <p:sldId id="292" r:id="rId12"/>
    <p:sldId id="302" r:id="rId13"/>
    <p:sldId id="307" r:id="rId14"/>
    <p:sldId id="308" r:id="rId15"/>
    <p:sldId id="311" r:id="rId16"/>
    <p:sldId id="314" r:id="rId17"/>
    <p:sldId id="320" r:id="rId18"/>
    <p:sldId id="396" r:id="rId19"/>
    <p:sldId id="395" r:id="rId20"/>
    <p:sldId id="300" r:id="rId21"/>
    <p:sldId id="321" r:id="rId22"/>
    <p:sldId id="394" r:id="rId23"/>
    <p:sldId id="322" r:id="rId24"/>
    <p:sldId id="323" r:id="rId25"/>
    <p:sldId id="385" r:id="rId26"/>
    <p:sldId id="389" r:id="rId27"/>
    <p:sldId id="386" r:id="rId28"/>
    <p:sldId id="301" r:id="rId29"/>
    <p:sldId id="282" r:id="rId30"/>
    <p:sldId id="283" r:id="rId31"/>
    <p:sldId id="288" r:id="rId32"/>
    <p:sldId id="297" r:id="rId33"/>
    <p:sldId id="289" r:id="rId34"/>
    <p:sldId id="290" r:id="rId35"/>
    <p:sldId id="325" r:id="rId36"/>
    <p:sldId id="329" r:id="rId37"/>
    <p:sldId id="330" r:id="rId38"/>
    <p:sldId id="333" r:id="rId39"/>
    <p:sldId id="335" r:id="rId40"/>
    <p:sldId id="336" r:id="rId41"/>
    <p:sldId id="337" r:id="rId42"/>
    <p:sldId id="338" r:id="rId43"/>
    <p:sldId id="339" r:id="rId44"/>
    <p:sldId id="342" r:id="rId45"/>
    <p:sldId id="344" r:id="rId46"/>
    <p:sldId id="29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363" r:id="rId66"/>
    <p:sldId id="364" r:id="rId67"/>
    <p:sldId id="365" r:id="rId68"/>
    <p:sldId id="366" r:id="rId69"/>
    <p:sldId id="367" r:id="rId70"/>
    <p:sldId id="368" r:id="rId71"/>
    <p:sldId id="369" r:id="rId72"/>
    <p:sldId id="399" r:id="rId73"/>
    <p:sldId id="397" r:id="rId74"/>
    <p:sldId id="398" r:id="rId75"/>
    <p:sldId id="370" r:id="rId76"/>
    <p:sldId id="371" r:id="rId77"/>
    <p:sldId id="387" r:id="rId78"/>
    <p:sldId id="388" r:id="rId79"/>
    <p:sldId id="403" r:id="rId80"/>
    <p:sldId id="404" r:id="rId81"/>
    <p:sldId id="405" r:id="rId82"/>
    <p:sldId id="400" r:id="rId83"/>
    <p:sldId id="401" r:id="rId84"/>
    <p:sldId id="402" r:id="rId85"/>
    <p:sldId id="372" r:id="rId86"/>
    <p:sldId id="374" r:id="rId87"/>
    <p:sldId id="375" r:id="rId88"/>
  </p:sldIdLst>
  <p:sldSz cx="9144000" cy="6858000" type="screen4x3"/>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9015" autoAdjust="0"/>
  </p:normalViewPr>
  <p:slideViewPr>
    <p:cSldViewPr>
      <p:cViewPr varScale="1">
        <p:scale>
          <a:sx n="73" d="100"/>
          <a:sy n="73" d="100"/>
        </p:scale>
        <p:origin x="-13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8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3115B5C-B5E3-4CB4-926F-B77A2C715953}" type="datetimeFigureOut">
              <a:rPr lang="fr-FR" smtClean="0"/>
              <a:t>03/10/2015</a:t>
            </a:fld>
            <a:endParaRPr lang="fr-FR"/>
          </a:p>
        </p:txBody>
      </p:sp>
      <p:sp>
        <p:nvSpPr>
          <p:cNvPr id="4" name="Espace réservé du pied de page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58479CBB-6557-41FC-A39E-2977F958509E}" type="slidenum">
              <a:rPr lang="fr-FR" smtClean="0"/>
              <a:t>‹N°›</a:t>
            </a:fld>
            <a:endParaRPr lang="fr-FR"/>
          </a:p>
        </p:txBody>
      </p:sp>
    </p:spTree>
    <p:extLst>
      <p:ext uri="{BB962C8B-B14F-4D97-AF65-F5344CB8AC3E}">
        <p14:creationId xmlns:p14="http://schemas.microsoft.com/office/powerpoint/2010/main" val="2903640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D621D67-7819-4C4A-B1A5-C2496E786D40}" type="datetimeFigureOut">
              <a:rPr lang="fr-FR" smtClean="0"/>
              <a:pPr/>
              <a:t>03/10/2015</a:t>
            </a:fld>
            <a:endParaRPr lang="fr-FR"/>
          </a:p>
        </p:txBody>
      </p:sp>
      <p:sp>
        <p:nvSpPr>
          <p:cNvPr id="4" name="Espace réservé de l'image des diapositives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32E8E55-5E58-48FD-8B0A-A553D2B7DBAD}" type="slidenum">
              <a:rPr lang="fr-FR" smtClean="0"/>
              <a:pPr/>
              <a:t>‹N°›</a:t>
            </a:fld>
            <a:endParaRPr lang="fr-FR"/>
          </a:p>
        </p:txBody>
      </p:sp>
    </p:spTree>
    <p:extLst>
      <p:ext uri="{BB962C8B-B14F-4D97-AF65-F5344CB8AC3E}">
        <p14:creationId xmlns:p14="http://schemas.microsoft.com/office/powerpoint/2010/main" val="2953976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4B4EA2C-A934-46D2-B976-3F7DEE477041}" type="slidenum">
              <a:rPr lang="fr-FR"/>
              <a:pPr/>
              <a:t>36</a:t>
            </a:fld>
            <a:endParaRPr lang="fr-F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2F49831A-632C-41E9-B9C0-7471CA58F4A8}" type="slidenum">
              <a:rPr lang="fr-FR"/>
              <a:pPr/>
              <a:t>45</a:t>
            </a:fld>
            <a:endParaRPr lang="fr-F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8E6367C-2AEB-48DB-8396-0DEB3A2A134C}" type="datetimeFigureOut">
              <a:rPr lang="fr-FR" smtClean="0"/>
              <a:pPr/>
              <a:t>03/10/2015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5453126-8A15-4253-B7FA-E2BB796DF9BF}" type="slidenum">
              <a:rPr lang="fr-FR" smtClean="0"/>
              <a:pPr/>
              <a:t>‹N°›</a:t>
            </a:fld>
            <a:endParaRPr lang="fr-FR"/>
          </a:p>
        </p:txBody>
      </p:sp>
    </p:spTree>
    <p:extLst>
      <p:ext uri="{BB962C8B-B14F-4D97-AF65-F5344CB8AC3E}">
        <p14:creationId xmlns:p14="http://schemas.microsoft.com/office/powerpoint/2010/main" val="4229021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8E6367C-2AEB-48DB-8396-0DEB3A2A134C}" type="datetimeFigureOut">
              <a:rPr lang="fr-FR" smtClean="0"/>
              <a:pPr/>
              <a:t>03/10/2015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5453126-8A15-4253-B7FA-E2BB796DF9BF}" type="slidenum">
              <a:rPr lang="fr-FR" smtClean="0"/>
              <a:pPr/>
              <a:t>‹N°›</a:t>
            </a:fld>
            <a:endParaRPr lang="fr-FR"/>
          </a:p>
        </p:txBody>
      </p:sp>
    </p:spTree>
    <p:extLst>
      <p:ext uri="{BB962C8B-B14F-4D97-AF65-F5344CB8AC3E}">
        <p14:creationId xmlns:p14="http://schemas.microsoft.com/office/powerpoint/2010/main" val="3065362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8E6367C-2AEB-48DB-8396-0DEB3A2A134C}" type="datetimeFigureOut">
              <a:rPr lang="fr-FR" smtClean="0"/>
              <a:pPr/>
              <a:t>03/10/2015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5453126-8A15-4253-B7FA-E2BB796DF9BF}" type="slidenum">
              <a:rPr lang="fr-FR" smtClean="0"/>
              <a:pPr/>
              <a:t>‹N°›</a:t>
            </a:fld>
            <a:endParaRPr lang="fr-FR"/>
          </a:p>
        </p:txBody>
      </p:sp>
    </p:spTree>
    <p:extLst>
      <p:ext uri="{BB962C8B-B14F-4D97-AF65-F5344CB8AC3E}">
        <p14:creationId xmlns:p14="http://schemas.microsoft.com/office/powerpoint/2010/main" val="3571271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8E6367C-2AEB-48DB-8396-0DEB3A2A134C}" type="datetimeFigureOut">
              <a:rPr lang="fr-FR" smtClean="0"/>
              <a:pPr/>
              <a:t>03/10/2015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5453126-8A15-4253-B7FA-E2BB796DF9BF}" type="slidenum">
              <a:rPr lang="fr-FR" smtClean="0"/>
              <a:pPr/>
              <a:t>‹N°›</a:t>
            </a:fld>
            <a:endParaRPr lang="fr-FR"/>
          </a:p>
        </p:txBody>
      </p:sp>
    </p:spTree>
    <p:extLst>
      <p:ext uri="{BB962C8B-B14F-4D97-AF65-F5344CB8AC3E}">
        <p14:creationId xmlns:p14="http://schemas.microsoft.com/office/powerpoint/2010/main" val="2593436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8E6367C-2AEB-48DB-8396-0DEB3A2A134C}" type="datetimeFigureOut">
              <a:rPr lang="fr-FR" smtClean="0"/>
              <a:pPr/>
              <a:t>03/10/2015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5453126-8A15-4253-B7FA-E2BB796DF9BF}" type="slidenum">
              <a:rPr lang="fr-FR" smtClean="0"/>
              <a:pPr/>
              <a:t>‹N°›</a:t>
            </a:fld>
            <a:endParaRPr lang="fr-FR"/>
          </a:p>
        </p:txBody>
      </p:sp>
    </p:spTree>
    <p:extLst>
      <p:ext uri="{BB962C8B-B14F-4D97-AF65-F5344CB8AC3E}">
        <p14:creationId xmlns:p14="http://schemas.microsoft.com/office/powerpoint/2010/main" val="314203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8E6367C-2AEB-48DB-8396-0DEB3A2A134C}" type="datetimeFigureOut">
              <a:rPr lang="fr-FR" smtClean="0"/>
              <a:pPr/>
              <a:t>03/10/2015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5453126-8A15-4253-B7FA-E2BB796DF9BF}" type="slidenum">
              <a:rPr lang="fr-FR" smtClean="0"/>
              <a:pPr/>
              <a:t>‹N°›</a:t>
            </a:fld>
            <a:endParaRPr lang="fr-FR"/>
          </a:p>
        </p:txBody>
      </p:sp>
    </p:spTree>
    <p:extLst>
      <p:ext uri="{BB962C8B-B14F-4D97-AF65-F5344CB8AC3E}">
        <p14:creationId xmlns:p14="http://schemas.microsoft.com/office/powerpoint/2010/main" val="1172029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8E6367C-2AEB-48DB-8396-0DEB3A2A134C}" type="datetimeFigureOut">
              <a:rPr lang="fr-FR" smtClean="0"/>
              <a:pPr/>
              <a:t>03/10/2015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5453126-8A15-4253-B7FA-E2BB796DF9BF}" type="slidenum">
              <a:rPr lang="fr-FR" smtClean="0"/>
              <a:pPr/>
              <a:t>‹N°›</a:t>
            </a:fld>
            <a:endParaRPr lang="fr-FR"/>
          </a:p>
        </p:txBody>
      </p:sp>
    </p:spTree>
    <p:extLst>
      <p:ext uri="{BB962C8B-B14F-4D97-AF65-F5344CB8AC3E}">
        <p14:creationId xmlns:p14="http://schemas.microsoft.com/office/powerpoint/2010/main" val="599438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8E6367C-2AEB-48DB-8396-0DEB3A2A134C}" type="datetimeFigureOut">
              <a:rPr lang="fr-FR" smtClean="0"/>
              <a:pPr/>
              <a:t>03/10/2015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5453126-8A15-4253-B7FA-E2BB796DF9BF}" type="slidenum">
              <a:rPr lang="fr-FR" smtClean="0"/>
              <a:pPr/>
              <a:t>‹N°›</a:t>
            </a:fld>
            <a:endParaRPr lang="fr-FR"/>
          </a:p>
        </p:txBody>
      </p:sp>
    </p:spTree>
    <p:extLst>
      <p:ext uri="{BB962C8B-B14F-4D97-AF65-F5344CB8AC3E}">
        <p14:creationId xmlns:p14="http://schemas.microsoft.com/office/powerpoint/2010/main" val="3842288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8E6367C-2AEB-48DB-8396-0DEB3A2A134C}" type="datetimeFigureOut">
              <a:rPr lang="fr-FR" smtClean="0"/>
              <a:pPr/>
              <a:t>03/10/2015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5453126-8A15-4253-B7FA-E2BB796DF9BF}" type="slidenum">
              <a:rPr lang="fr-FR" smtClean="0"/>
              <a:pPr/>
              <a:t>‹N°›</a:t>
            </a:fld>
            <a:endParaRPr lang="fr-FR"/>
          </a:p>
        </p:txBody>
      </p:sp>
    </p:spTree>
    <p:extLst>
      <p:ext uri="{BB962C8B-B14F-4D97-AF65-F5344CB8AC3E}">
        <p14:creationId xmlns:p14="http://schemas.microsoft.com/office/powerpoint/2010/main" val="3506365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8E6367C-2AEB-48DB-8396-0DEB3A2A134C}" type="datetimeFigureOut">
              <a:rPr lang="fr-FR" smtClean="0"/>
              <a:pPr/>
              <a:t>03/10/2015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5453126-8A15-4253-B7FA-E2BB796DF9BF}" type="slidenum">
              <a:rPr lang="fr-FR" smtClean="0"/>
              <a:pPr/>
              <a:t>‹N°›</a:t>
            </a:fld>
            <a:endParaRPr lang="fr-FR"/>
          </a:p>
        </p:txBody>
      </p:sp>
    </p:spTree>
    <p:extLst>
      <p:ext uri="{BB962C8B-B14F-4D97-AF65-F5344CB8AC3E}">
        <p14:creationId xmlns:p14="http://schemas.microsoft.com/office/powerpoint/2010/main" val="61758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8E6367C-2AEB-48DB-8396-0DEB3A2A134C}" type="datetimeFigureOut">
              <a:rPr lang="fr-FR" smtClean="0"/>
              <a:pPr/>
              <a:t>03/10/2015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5453126-8A15-4253-B7FA-E2BB796DF9BF}" type="slidenum">
              <a:rPr lang="fr-FR" smtClean="0"/>
              <a:pPr/>
              <a:t>‹N°›</a:t>
            </a:fld>
            <a:endParaRPr lang="fr-FR"/>
          </a:p>
        </p:txBody>
      </p:sp>
    </p:spTree>
    <p:extLst>
      <p:ext uri="{BB962C8B-B14F-4D97-AF65-F5344CB8AC3E}">
        <p14:creationId xmlns:p14="http://schemas.microsoft.com/office/powerpoint/2010/main" val="42231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E6367C-2AEB-48DB-8396-0DEB3A2A134C}" type="datetimeFigureOut">
              <a:rPr lang="fr-FR" smtClean="0"/>
              <a:pPr/>
              <a:t>03/10/2015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53126-8A15-4253-B7FA-E2BB796DF9BF}" type="slidenum">
              <a:rPr lang="fr-FR" smtClean="0"/>
              <a:pPr/>
              <a:t>‹N°›</a:t>
            </a:fld>
            <a:endParaRPr lang="fr-FR"/>
          </a:p>
        </p:txBody>
      </p:sp>
    </p:spTree>
    <p:extLst>
      <p:ext uri="{BB962C8B-B14F-4D97-AF65-F5344CB8AC3E}">
        <p14:creationId xmlns:p14="http://schemas.microsoft.com/office/powerpoint/2010/main" val="378970298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5.png"/><Relationship Id="rId5" Type="http://schemas.openxmlformats.org/officeDocument/2006/relationships/oleObject" Target="../embeddings/oleObject5.bin"/><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oleObject" Target="../embeddings/oleObject7.bin"/></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61464" y="548680"/>
            <a:ext cx="5472608" cy="1298575"/>
          </a:xfrm>
        </p:spPr>
        <p:txBody>
          <a:bodyPr>
            <a:normAutofit/>
          </a:bodyPr>
          <a:lstStyle/>
          <a:p>
            <a:r>
              <a:rPr lang="fr-FR" sz="1800" b="1" dirty="0"/>
              <a:t>Séminaire international </a:t>
            </a:r>
            <a:br>
              <a:rPr lang="fr-FR" sz="1800" b="1" dirty="0"/>
            </a:br>
            <a:r>
              <a:rPr lang="fr-FR" sz="1800" b="1" dirty="0"/>
              <a:t>« TOURISME, </a:t>
            </a:r>
            <a:r>
              <a:rPr lang="fr-FR" sz="1800" b="1" dirty="0" smtClean="0"/>
              <a:t>URBANISME </a:t>
            </a:r>
            <a:r>
              <a:rPr lang="fr-FR" sz="1800" b="1" dirty="0"/>
              <a:t>ET VILLE EN PERSPECTIVE » </a:t>
            </a:r>
            <a:r>
              <a:rPr lang="fr-FR" sz="1800" b="1" dirty="0" smtClean="0"/>
              <a:t/>
            </a:r>
            <a:br>
              <a:rPr lang="fr-FR" sz="1800" b="1" dirty="0" smtClean="0"/>
            </a:br>
            <a:r>
              <a:rPr lang="fr-FR" sz="1800" b="1" dirty="0" smtClean="0"/>
              <a:t>Constantine du </a:t>
            </a:r>
            <a:r>
              <a:rPr lang="fr-FR" sz="1800" b="1" dirty="0"/>
              <a:t>03 au 05 Octobre 2015</a:t>
            </a:r>
          </a:p>
        </p:txBody>
      </p:sp>
      <p:sp>
        <p:nvSpPr>
          <p:cNvPr id="3" name="Sous-titre 2"/>
          <p:cNvSpPr>
            <a:spLocks noGrp="1"/>
          </p:cNvSpPr>
          <p:nvPr>
            <p:ph type="subTitle" idx="1"/>
          </p:nvPr>
        </p:nvSpPr>
        <p:spPr>
          <a:xfrm>
            <a:off x="1403648" y="2276872"/>
            <a:ext cx="6400800" cy="1752600"/>
          </a:xfrm>
          <a:solidFill>
            <a:schemeClr val="accent6">
              <a:lumMod val="20000"/>
              <a:lumOff val="80000"/>
            </a:schemeClr>
          </a:solidFill>
        </p:spPr>
        <p:txBody>
          <a:bodyPr/>
          <a:lstStyle/>
          <a:p>
            <a:r>
              <a:rPr lang="fr-FR" b="1" dirty="0">
                <a:solidFill>
                  <a:srgbClr val="C00000"/>
                </a:solidFill>
              </a:rPr>
              <a:t>" La mine et l'urbanisme minier, peuvent-ils être des attractions touristiques ? L’exemple marocain"</a:t>
            </a:r>
            <a:endParaRPr lang="fr-FR" dirty="0">
              <a:solidFill>
                <a:srgbClr val="C00000"/>
              </a:solidFill>
            </a:endParaRPr>
          </a:p>
          <a:p>
            <a:endParaRPr lang="fr-FR" dirty="0"/>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1451421" cy="115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65239"/>
            <a:ext cx="1852613"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475656" y="4138232"/>
            <a:ext cx="6840759" cy="1200329"/>
          </a:xfrm>
          <a:prstGeom prst="rect">
            <a:avLst/>
          </a:prstGeom>
          <a:noFill/>
        </p:spPr>
        <p:txBody>
          <a:bodyPr wrap="square" rtlCol="0">
            <a:spAutoFit/>
          </a:bodyPr>
          <a:lstStyle/>
          <a:p>
            <a:pPr algn="ctr"/>
            <a:r>
              <a:rPr lang="fr-FR" b="1" i="1" dirty="0" smtClean="0"/>
              <a:t>Abdelaziz ADIDI</a:t>
            </a:r>
          </a:p>
          <a:p>
            <a:pPr algn="ctr"/>
            <a:r>
              <a:rPr lang="fr-FR" b="1" dirty="0" smtClean="0"/>
              <a:t>Professeur de l’enseignement supérieur</a:t>
            </a:r>
          </a:p>
          <a:p>
            <a:pPr algn="ctr"/>
            <a:r>
              <a:rPr lang="fr-FR" b="1" dirty="0" smtClean="0"/>
              <a:t>Directeur de l’Institut National d’Aménagement et d’Urbanisme (INAU) – Rabat - Maroc</a:t>
            </a:r>
            <a:endParaRPr lang="fr-FR" b="1" dirty="0"/>
          </a:p>
        </p:txBody>
      </p:sp>
    </p:spTree>
    <p:extLst>
      <p:ext uri="{BB962C8B-B14F-4D97-AF65-F5344CB8AC3E}">
        <p14:creationId xmlns:p14="http://schemas.microsoft.com/office/powerpoint/2010/main" val="3840192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1000108"/>
            <a:ext cx="8443914" cy="4929222"/>
          </a:xfrm>
        </p:spPr>
        <p:txBody>
          <a:bodyPr>
            <a:normAutofit/>
          </a:bodyPr>
          <a:lstStyle/>
          <a:p>
            <a:r>
              <a:rPr lang="fr-FR" b="1" dirty="0" smtClean="0"/>
              <a:t>La ville minière peut être </a:t>
            </a:r>
            <a:r>
              <a:rPr lang="fr-FR" b="1" i="1" dirty="0" smtClean="0"/>
              <a:t>« spontanée » </a:t>
            </a:r>
            <a:r>
              <a:rPr lang="fr-FR" b="1" dirty="0" smtClean="0"/>
              <a:t>ou planifiée et créée de toutes pièces par la compagnie minière. Les agglomérations minières ne peuvent être isolées de l’activité et de l’espace minier qui les ont sécrétées.</a:t>
            </a:r>
          </a:p>
          <a:p>
            <a:pPr>
              <a:buNone/>
            </a:pPr>
            <a:endParaRPr lang="fr-FR" dirty="0" smtClean="0"/>
          </a:p>
          <a:p>
            <a:r>
              <a:rPr lang="fr-FR" b="1" dirty="0" smtClean="0"/>
              <a:t>Comme pour tout espace économique, la ville minière constitue le nœud, le pôle, l’unité structurante de l’espace minier produit. </a:t>
            </a:r>
          </a:p>
          <a:p>
            <a:endParaRPr lang="fr-FR" dirty="0"/>
          </a:p>
        </p:txBody>
      </p:sp>
      <p:sp>
        <p:nvSpPr>
          <p:cNvPr id="4" name="Espace réservé de la date 3"/>
          <p:cNvSpPr>
            <a:spLocks noGrp="1"/>
          </p:cNvSpPr>
          <p:nvPr>
            <p:ph type="dt" sz="half" idx="10"/>
          </p:nvPr>
        </p:nvSpPr>
        <p:spPr/>
        <p:txBody>
          <a:bodyPr/>
          <a:lstStyle/>
          <a:p>
            <a:fld id="{FA4B37B7-0279-4B7A-8472-AA7D2750152B}"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10</a:t>
            </a:fld>
            <a:endParaRPr lang="fr-F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2214554"/>
            <a:ext cx="8786874" cy="1428760"/>
          </a:xfrm>
          <a:solidFill>
            <a:schemeClr val="bg1"/>
          </a:solidFill>
          <a:ln>
            <a:solidFill>
              <a:schemeClr val="bg1"/>
            </a:solidFill>
          </a:ln>
        </p:spPr>
        <p:txBody>
          <a:bodyPr>
            <a:normAutofit fontScale="90000"/>
          </a:bodyPr>
          <a:lstStyle/>
          <a:p>
            <a:r>
              <a:rPr lang="fr-FR" b="1" dirty="0" smtClean="0"/>
              <a:t/>
            </a:r>
            <a:br>
              <a:rPr lang="fr-FR" b="1" dirty="0" smtClean="0"/>
            </a:br>
            <a:r>
              <a:rPr lang="fr-FR" b="1" dirty="0" smtClean="0"/>
              <a:t>II - Le patrimoine minier dans le monde : une mémoire collective </a:t>
            </a:r>
            <a:br>
              <a:rPr lang="fr-FR" b="1" dirty="0" smtClean="0"/>
            </a:br>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b="1" dirty="0" smtClean="0"/>
              <a:t>L’extraction des minerais ou des combustibles minéraux est donc une activité étroitement localisée, dont le développement peut constituer une occupation originale de l’espace et entraîner la formation de groupements de populations denses ;</a:t>
            </a:r>
            <a:endParaRPr lang="fr-FR" b="1" dirty="0"/>
          </a:p>
        </p:txBody>
      </p:sp>
      <p:sp>
        <p:nvSpPr>
          <p:cNvPr id="4" name="Espace réservé de la date 3"/>
          <p:cNvSpPr>
            <a:spLocks noGrp="1"/>
          </p:cNvSpPr>
          <p:nvPr>
            <p:ph type="dt" sz="half" idx="10"/>
          </p:nvPr>
        </p:nvSpPr>
        <p:spPr/>
        <p:txBody>
          <a:bodyPr/>
          <a:lstStyle/>
          <a:p>
            <a:fld id="{0618C76D-2946-4BDD-85B4-AEF860A049D9}"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12</a:t>
            </a:fld>
            <a:endParaRPr lang="fr-F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214282" y="1600200"/>
            <a:ext cx="8472518" cy="4525963"/>
          </a:xfrm>
        </p:spPr>
        <p:txBody>
          <a:bodyPr>
            <a:normAutofit fontScale="85000" lnSpcReduction="10000"/>
          </a:bodyPr>
          <a:lstStyle/>
          <a:p>
            <a:r>
              <a:rPr lang="fr-FR" b="1" dirty="0" smtClean="0"/>
              <a:t>L’ensemble (ou presque) de l’organisation de la vie de mineur hors travail est pris en charge par l’employeur. C’est l’image des </a:t>
            </a:r>
            <a:r>
              <a:rPr lang="fr-FR" b="1" dirty="0" smtClean="0">
                <a:solidFill>
                  <a:srgbClr val="FF0000"/>
                </a:solidFill>
              </a:rPr>
              <a:t>« </a:t>
            </a:r>
            <a:r>
              <a:rPr lang="fr-FR" b="1" i="1" dirty="0" err="1" smtClean="0">
                <a:solidFill>
                  <a:srgbClr val="FF0000"/>
                </a:solidFill>
              </a:rPr>
              <a:t>Company</a:t>
            </a:r>
            <a:r>
              <a:rPr lang="fr-FR" b="1" i="1" dirty="0" smtClean="0">
                <a:solidFill>
                  <a:srgbClr val="FF0000"/>
                </a:solidFill>
              </a:rPr>
              <a:t>-</a:t>
            </a:r>
            <a:r>
              <a:rPr lang="fr-FR" b="1" i="1" dirty="0" err="1" smtClean="0">
                <a:solidFill>
                  <a:srgbClr val="FF0000"/>
                </a:solidFill>
              </a:rPr>
              <a:t>towns</a:t>
            </a:r>
            <a:r>
              <a:rPr lang="fr-FR" b="1" dirty="0" smtClean="0">
                <a:solidFill>
                  <a:srgbClr val="FF0000"/>
                </a:solidFill>
              </a:rPr>
              <a:t> » (ou « </a:t>
            </a:r>
            <a:r>
              <a:rPr lang="fr-FR" b="1" i="1" dirty="0" err="1" smtClean="0">
                <a:solidFill>
                  <a:srgbClr val="FF0000"/>
                </a:solidFill>
              </a:rPr>
              <a:t>factory</a:t>
            </a:r>
            <a:r>
              <a:rPr lang="fr-FR" b="1" i="1" dirty="0" smtClean="0">
                <a:solidFill>
                  <a:srgbClr val="FF0000"/>
                </a:solidFill>
              </a:rPr>
              <a:t>-</a:t>
            </a:r>
            <a:r>
              <a:rPr lang="fr-FR" b="1" i="1" dirty="0" err="1" smtClean="0">
                <a:solidFill>
                  <a:srgbClr val="FF0000"/>
                </a:solidFill>
              </a:rPr>
              <a:t>towns</a:t>
            </a:r>
            <a:r>
              <a:rPr lang="fr-FR" b="1" dirty="0" smtClean="0">
                <a:solidFill>
                  <a:srgbClr val="FF0000"/>
                </a:solidFill>
              </a:rPr>
              <a:t> »)</a:t>
            </a:r>
            <a:r>
              <a:rPr lang="fr-FR" b="1" dirty="0" smtClean="0"/>
              <a:t> qui ont caractérisé le développement industriel de l’Europe du XIX° siècle. </a:t>
            </a:r>
          </a:p>
          <a:p>
            <a:r>
              <a:rPr lang="fr-FR" b="1" dirty="0" smtClean="0"/>
              <a:t>Propriété de la mine, loué à bas prix aux mineurs, le coron impliquait de fortes relations de voisinage, pour le meilleur (la solidarité aux heures noires de la grève ou du coup de grisou) et pour le pire (la promiscuité imposée par l’exiguïté et l’entassement). </a:t>
            </a:r>
          </a:p>
          <a:p>
            <a:endParaRPr lang="fr-FR" dirty="0"/>
          </a:p>
        </p:txBody>
      </p:sp>
      <p:sp>
        <p:nvSpPr>
          <p:cNvPr id="4" name="Espace réservé de la date 3"/>
          <p:cNvSpPr>
            <a:spLocks noGrp="1"/>
          </p:cNvSpPr>
          <p:nvPr>
            <p:ph type="dt" sz="half" idx="10"/>
          </p:nvPr>
        </p:nvSpPr>
        <p:spPr/>
        <p:txBody>
          <a:bodyPr/>
          <a:lstStyle/>
          <a:p>
            <a:fld id="{26E9A91F-3256-4074-A208-223C222D3C52}"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13</a:t>
            </a:fld>
            <a:endParaRPr lang="fr-F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b="1" dirty="0" smtClean="0"/>
              <a:t>Ce sont les </a:t>
            </a:r>
            <a:r>
              <a:rPr lang="fr-FR" b="1" dirty="0" smtClean="0">
                <a:solidFill>
                  <a:srgbClr val="C00000"/>
                </a:solidFill>
              </a:rPr>
              <a:t>« </a:t>
            </a:r>
            <a:r>
              <a:rPr lang="fr-FR" b="1" i="1" dirty="0" smtClean="0">
                <a:solidFill>
                  <a:srgbClr val="C00000"/>
                </a:solidFill>
              </a:rPr>
              <a:t>corons</a:t>
            </a:r>
            <a:r>
              <a:rPr lang="fr-FR" b="1" dirty="0" smtClean="0">
                <a:solidFill>
                  <a:srgbClr val="C00000"/>
                </a:solidFill>
              </a:rPr>
              <a:t> »</a:t>
            </a:r>
            <a:r>
              <a:rPr lang="fr-FR" b="1" baseline="30000" dirty="0" smtClean="0">
                <a:solidFill>
                  <a:srgbClr val="C00000"/>
                </a:solidFill>
              </a:rPr>
              <a:t> </a:t>
            </a:r>
            <a:r>
              <a:rPr lang="fr-FR" b="1" dirty="0" smtClean="0"/>
              <a:t>liés aux mines de charbon, décrits par </a:t>
            </a:r>
            <a:r>
              <a:rPr lang="fr-FR" b="1" i="1" dirty="0" smtClean="0">
                <a:solidFill>
                  <a:schemeClr val="accent5">
                    <a:lumMod val="75000"/>
                  </a:schemeClr>
                </a:solidFill>
              </a:rPr>
              <a:t>Emile Zola </a:t>
            </a:r>
            <a:r>
              <a:rPr lang="fr-FR" b="1" dirty="0" smtClean="0"/>
              <a:t>dans son célèbre roman </a:t>
            </a:r>
            <a:r>
              <a:rPr lang="fr-FR" b="1" dirty="0" smtClean="0">
                <a:solidFill>
                  <a:srgbClr val="00B050"/>
                </a:solidFill>
              </a:rPr>
              <a:t>« </a:t>
            </a:r>
            <a:r>
              <a:rPr lang="fr-FR" b="1" i="1" dirty="0" smtClean="0">
                <a:solidFill>
                  <a:srgbClr val="00B050"/>
                </a:solidFill>
              </a:rPr>
              <a:t>Germinal</a:t>
            </a:r>
            <a:r>
              <a:rPr lang="fr-FR" b="1" dirty="0" smtClean="0">
                <a:solidFill>
                  <a:srgbClr val="00B050"/>
                </a:solidFill>
              </a:rPr>
              <a:t> » </a:t>
            </a:r>
            <a:r>
              <a:rPr lang="fr-FR" b="1" dirty="0" smtClean="0"/>
              <a:t>et qui ont marqué pendant longtemps le paysage des bassins houillers d’Europe - Le coron correspond à un « groupe de maisons de mineurs, identiques et alignées ; (…).</a:t>
            </a:r>
            <a:endParaRPr lang="fr-FR" b="1" dirty="0"/>
          </a:p>
        </p:txBody>
      </p:sp>
      <p:sp>
        <p:nvSpPr>
          <p:cNvPr id="4" name="Espace réservé de la date 3"/>
          <p:cNvSpPr>
            <a:spLocks noGrp="1"/>
          </p:cNvSpPr>
          <p:nvPr>
            <p:ph type="dt" sz="half" idx="10"/>
          </p:nvPr>
        </p:nvSpPr>
        <p:spPr/>
        <p:txBody>
          <a:bodyPr/>
          <a:lstStyle/>
          <a:p>
            <a:fld id="{4144761F-040E-4D6E-99CD-5B188DD8D452}"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14</a:t>
            </a:fld>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758138" cy="868346"/>
          </a:xfrm>
        </p:spPr>
        <p:txBody>
          <a:bodyPr/>
          <a:lstStyle/>
          <a:p>
            <a:r>
              <a:rPr lang="fr-FR" b="1" dirty="0" smtClean="0"/>
              <a:t>CORON (cité minière)</a:t>
            </a:r>
            <a:endParaRPr lang="fr-FR" b="1" dirty="0"/>
          </a:p>
        </p:txBody>
      </p:sp>
      <p:pic>
        <p:nvPicPr>
          <p:cNvPr id="121858" name="Picture 2"/>
          <p:cNvPicPr>
            <a:picLocks noGrp="1" noChangeAspect="1" noChangeArrowheads="1"/>
          </p:cNvPicPr>
          <p:nvPr>
            <p:ph idx="1"/>
          </p:nvPr>
        </p:nvPicPr>
        <p:blipFill>
          <a:blip r:embed="rId2"/>
          <a:srcRect/>
          <a:stretch>
            <a:fillRect/>
          </a:stretch>
        </p:blipFill>
        <p:spPr bwMode="auto">
          <a:xfrm>
            <a:off x="142844" y="1000108"/>
            <a:ext cx="4455369" cy="3459462"/>
          </a:xfrm>
          <a:prstGeom prst="rect">
            <a:avLst/>
          </a:prstGeom>
          <a:noFill/>
          <a:ln w="9525">
            <a:noFill/>
            <a:miter lim="800000"/>
            <a:headEnd/>
            <a:tailEnd/>
          </a:ln>
          <a:effectLst/>
        </p:spPr>
      </p:pic>
      <p:sp>
        <p:nvSpPr>
          <p:cNvPr id="4" name="Espace réservé de la date 3"/>
          <p:cNvSpPr>
            <a:spLocks noGrp="1"/>
          </p:cNvSpPr>
          <p:nvPr>
            <p:ph type="dt" sz="half" idx="10"/>
          </p:nvPr>
        </p:nvSpPr>
        <p:spPr/>
        <p:txBody>
          <a:bodyPr/>
          <a:lstStyle/>
          <a:p>
            <a:fld id="{D01682BC-3DA0-4A96-91F1-1AC43C845850}"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15</a:t>
            </a:fld>
            <a:endParaRPr lang="fr-FR"/>
          </a:p>
        </p:txBody>
      </p:sp>
      <p:pic>
        <p:nvPicPr>
          <p:cNvPr id="6" name="Picture 2"/>
          <p:cNvPicPr>
            <a:picLocks noChangeAspect="1" noChangeArrowheads="1"/>
          </p:cNvPicPr>
          <p:nvPr/>
        </p:nvPicPr>
        <p:blipFill>
          <a:blip r:embed="rId3"/>
          <a:srcRect/>
          <a:stretch>
            <a:fillRect/>
          </a:stretch>
        </p:blipFill>
        <p:spPr bwMode="auto">
          <a:xfrm>
            <a:off x="4786314" y="3714752"/>
            <a:ext cx="4214842" cy="2994755"/>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a:stretch>
            <a:fillRect/>
          </a:stretch>
        </p:blipFill>
        <p:spPr bwMode="auto">
          <a:xfrm>
            <a:off x="5065963" y="974413"/>
            <a:ext cx="3435127" cy="27019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r>
              <a:rPr lang="fr-FR" b="1" dirty="0" smtClean="0"/>
              <a:t>Conçue selon le modèle d’organisation de l’entreprise, la cité minière de la première période fonctionnait en enclave sur un espace généralement peu urbanisé. </a:t>
            </a:r>
          </a:p>
          <a:p>
            <a:r>
              <a:rPr lang="fr-FR" b="1" dirty="0" smtClean="0"/>
              <a:t> Pour la population ouvrière, la compagnie minière offrait outre les logements, le lieu de culte, l’école, le bureau d’aide sociale et le dispensaire qui ne constituaient que des appendices de la direction de l’entreprise.</a:t>
            </a:r>
          </a:p>
          <a:p>
            <a:endParaRPr lang="fr-FR" dirty="0"/>
          </a:p>
        </p:txBody>
      </p:sp>
      <p:sp>
        <p:nvSpPr>
          <p:cNvPr id="4" name="Espace réservé de la date 3"/>
          <p:cNvSpPr>
            <a:spLocks noGrp="1"/>
          </p:cNvSpPr>
          <p:nvPr>
            <p:ph type="dt" sz="half" idx="10"/>
          </p:nvPr>
        </p:nvSpPr>
        <p:spPr/>
        <p:txBody>
          <a:bodyPr/>
          <a:lstStyle/>
          <a:p>
            <a:fld id="{06AD705D-A2C2-4651-A510-80119345F7B3}"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16</a:t>
            </a:fld>
            <a:endParaRPr 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57200" y="1600200"/>
            <a:ext cx="8472518" cy="4525963"/>
          </a:xfrm>
        </p:spPr>
        <p:txBody>
          <a:bodyPr>
            <a:normAutofit fontScale="92500" lnSpcReduction="10000"/>
          </a:bodyPr>
          <a:lstStyle/>
          <a:p>
            <a:r>
              <a:rPr lang="fr-FR" b="1" dirty="0" smtClean="0"/>
              <a:t>Dans beaucoup de pays, les espaces miniers constituent un </a:t>
            </a:r>
            <a:r>
              <a:rPr lang="fr-FR" b="1" i="1" dirty="0" smtClean="0">
                <a:solidFill>
                  <a:srgbClr val="FF0000"/>
                </a:solidFill>
              </a:rPr>
              <a:t>« label » </a:t>
            </a:r>
            <a:r>
              <a:rPr lang="fr-FR" b="1" dirty="0" smtClean="0"/>
              <a:t>national reconnaissant leurs spécificités sociale et territoriale, leur patrimoine urbanistique, architectural et culturel. Certains n’hésitent pas à parler de  </a:t>
            </a:r>
            <a:r>
              <a:rPr lang="fr-FR" b="1" i="1" dirty="0" smtClean="0"/>
              <a:t>territoires miniers</a:t>
            </a:r>
            <a:r>
              <a:rPr lang="fr-FR" b="1" dirty="0" smtClean="0"/>
              <a:t>  pour montrer les identités individuelles et collectives forgées par la mine et qui marquent durablement l’espace et les mentalités. D’autres préfèrent l’appellation plus empirique de  </a:t>
            </a:r>
            <a:r>
              <a:rPr lang="fr-FR" b="1" i="1" dirty="0" smtClean="0"/>
              <a:t>bassin minier</a:t>
            </a:r>
            <a:r>
              <a:rPr lang="fr-FR" b="1" dirty="0" smtClean="0"/>
              <a:t>. </a:t>
            </a:r>
            <a:endParaRPr lang="fr-FR" b="1" dirty="0"/>
          </a:p>
        </p:txBody>
      </p:sp>
      <p:sp>
        <p:nvSpPr>
          <p:cNvPr id="4" name="Espace réservé de la date 3"/>
          <p:cNvSpPr>
            <a:spLocks noGrp="1"/>
          </p:cNvSpPr>
          <p:nvPr>
            <p:ph type="dt" sz="half" idx="10"/>
          </p:nvPr>
        </p:nvSpPr>
        <p:spPr/>
        <p:txBody>
          <a:bodyPr/>
          <a:lstStyle/>
          <a:p>
            <a:fld id="{B9D4B452-8574-43BE-B62F-556B24C06454}"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17</a:t>
            </a:fld>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57200" y="1600200"/>
            <a:ext cx="8363272" cy="4525963"/>
          </a:xfrm>
        </p:spPr>
        <p:txBody>
          <a:bodyPr>
            <a:normAutofit/>
          </a:bodyPr>
          <a:lstStyle/>
          <a:p>
            <a:pPr marL="0" indent="0">
              <a:buNone/>
            </a:pPr>
            <a:r>
              <a:rPr lang="fr-FR" sz="3600" b="1" dirty="0" smtClean="0"/>
              <a:t>Après la fermeture de la mine, la problématique de reconversion se pose ;</a:t>
            </a:r>
          </a:p>
          <a:p>
            <a:pPr>
              <a:buFont typeface="Wingdings" pitchFamily="2" charset="2"/>
              <a:buChar char="§"/>
            </a:pPr>
            <a:r>
              <a:rPr lang="fr-FR" sz="3600" b="1" dirty="0" smtClean="0"/>
              <a:t>Que doit-on faire des installations minières ? </a:t>
            </a:r>
          </a:p>
          <a:p>
            <a:pPr>
              <a:buFont typeface="Wingdings" pitchFamily="2" charset="2"/>
              <a:buChar char="§"/>
            </a:pPr>
            <a:r>
              <a:rPr lang="fr-FR" sz="3600" b="1" dirty="0" smtClean="0"/>
              <a:t>Comment maintenir la population sur place ? </a:t>
            </a:r>
          </a:p>
          <a:p>
            <a:pPr>
              <a:buFont typeface="Wingdings" pitchFamily="2" charset="2"/>
              <a:buChar char="§"/>
            </a:pPr>
            <a:r>
              <a:rPr lang="fr-FR" sz="3600" b="1" dirty="0" smtClean="0"/>
              <a:t>Quelle est l’alternative à la mine ?</a:t>
            </a:r>
            <a:endParaRPr lang="fr-FR" sz="3600" b="1" dirty="0"/>
          </a:p>
        </p:txBody>
      </p:sp>
    </p:spTree>
    <p:extLst>
      <p:ext uri="{BB962C8B-B14F-4D97-AF65-F5344CB8AC3E}">
        <p14:creationId xmlns:p14="http://schemas.microsoft.com/office/powerpoint/2010/main" val="994894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Nord-Pas- Calais (France)</a:t>
            </a:r>
            <a:endParaRPr lang="fr-FR" b="1" dirty="0"/>
          </a:p>
        </p:txBody>
      </p:sp>
      <p:sp>
        <p:nvSpPr>
          <p:cNvPr id="6" name="Espace réservé du contenu 5"/>
          <p:cNvSpPr>
            <a:spLocks noGrp="1"/>
          </p:cNvSpPr>
          <p:nvPr>
            <p:ph idx="1"/>
          </p:nvPr>
        </p:nvSpPr>
        <p:spPr>
          <a:xfrm>
            <a:off x="357158" y="357166"/>
            <a:ext cx="8329642" cy="5768997"/>
          </a:xfrm>
        </p:spPr>
        <p:txBody>
          <a:bodyPr/>
          <a:lstStyle/>
          <a:p>
            <a:endParaRPr lang="fr-FR" dirty="0"/>
          </a:p>
        </p:txBody>
      </p:sp>
      <p:pic>
        <p:nvPicPr>
          <p:cNvPr id="1027" name="Picture 3"/>
          <p:cNvPicPr>
            <a:picLocks noChangeAspect="1" noChangeArrowheads="1"/>
          </p:cNvPicPr>
          <p:nvPr/>
        </p:nvPicPr>
        <p:blipFill>
          <a:blip r:embed="rId2"/>
          <a:srcRect/>
          <a:stretch>
            <a:fillRect/>
          </a:stretch>
        </p:blipFill>
        <p:spPr bwMode="auto">
          <a:xfrm>
            <a:off x="1403648" y="1112777"/>
            <a:ext cx="6696744" cy="5268105"/>
          </a:xfrm>
          <a:prstGeom prst="rect">
            <a:avLst/>
          </a:prstGeom>
          <a:noFill/>
          <a:ln w="9525">
            <a:noFill/>
            <a:miter lim="800000"/>
            <a:headEnd/>
            <a:tailEnd/>
          </a:ln>
          <a:effectLst/>
        </p:spPr>
      </p:pic>
    </p:spTree>
    <p:extLst>
      <p:ext uri="{BB962C8B-B14F-4D97-AF65-F5344CB8AC3E}">
        <p14:creationId xmlns:p14="http://schemas.microsoft.com/office/powerpoint/2010/main" val="1695996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C000"/>
          </a:solidFill>
        </p:spPr>
        <p:txBody>
          <a:bodyPr/>
          <a:lstStyle/>
          <a:p>
            <a:r>
              <a:rPr lang="fr-FR" b="1" dirty="0" smtClean="0"/>
              <a:t>Principaux axes de l’exposé</a:t>
            </a:r>
            <a:endParaRPr lang="fr-FR" b="1" dirty="0"/>
          </a:p>
        </p:txBody>
      </p:sp>
      <p:sp>
        <p:nvSpPr>
          <p:cNvPr id="3" name="Espace réservé du contenu 2"/>
          <p:cNvSpPr>
            <a:spLocks noGrp="1"/>
          </p:cNvSpPr>
          <p:nvPr>
            <p:ph idx="1"/>
          </p:nvPr>
        </p:nvSpPr>
        <p:spPr>
          <a:xfrm>
            <a:off x="467544" y="1556792"/>
            <a:ext cx="8229600" cy="4525963"/>
          </a:xfrm>
        </p:spPr>
        <p:txBody>
          <a:bodyPr>
            <a:normAutofit fontScale="77500" lnSpcReduction="20000"/>
          </a:bodyPr>
          <a:lstStyle/>
          <a:p>
            <a:pPr marL="0" indent="0">
              <a:buNone/>
            </a:pPr>
            <a:r>
              <a:rPr lang="fr-FR" sz="2800" b="1" dirty="0" smtClean="0">
                <a:solidFill>
                  <a:srgbClr val="C00000"/>
                </a:solidFill>
                <a:latin typeface="Arial Rounded MT Bold" pitchFamily="34" charset="0"/>
              </a:rPr>
              <a:t>Introduction : </a:t>
            </a:r>
            <a:r>
              <a:rPr lang="fr-FR" sz="2800" b="1" dirty="0" smtClean="0">
                <a:latin typeface="Arial Rounded MT Bold" pitchFamily="34" charset="0"/>
              </a:rPr>
              <a:t>Urbanisme et tourisme, quelle articulation ?</a:t>
            </a:r>
          </a:p>
          <a:p>
            <a:pPr marL="0" indent="0">
              <a:buNone/>
            </a:pPr>
            <a:endParaRPr lang="fr-FR" sz="2800" b="1" dirty="0" smtClean="0">
              <a:latin typeface="Arial Rounded MT Bold" pitchFamily="34" charset="0"/>
            </a:endParaRPr>
          </a:p>
          <a:p>
            <a:pPr marL="0" indent="0">
              <a:buNone/>
            </a:pPr>
            <a:r>
              <a:rPr lang="fr-FR" sz="2800" b="1" dirty="0" smtClean="0">
                <a:latin typeface="Arial Rounded MT Bold" pitchFamily="34" charset="0"/>
              </a:rPr>
              <a:t>I</a:t>
            </a:r>
            <a:r>
              <a:rPr lang="fr-FR" sz="2800" dirty="0" smtClean="0">
                <a:latin typeface="Arial Rounded MT Bold" pitchFamily="34" charset="0"/>
              </a:rPr>
              <a:t> - </a:t>
            </a:r>
            <a:r>
              <a:rPr lang="fr-FR" sz="2800" b="1" dirty="0" smtClean="0">
                <a:latin typeface="Arial Rounded MT Bold" pitchFamily="34" charset="0"/>
              </a:rPr>
              <a:t> La mine, la ville et  le patrimoine : quelle relation ?</a:t>
            </a:r>
          </a:p>
          <a:p>
            <a:pPr marL="0" indent="0">
              <a:buNone/>
            </a:pPr>
            <a:endParaRPr lang="fr-FR" sz="2800" b="1" dirty="0" smtClean="0">
              <a:latin typeface="Arial Rounded MT Bold" pitchFamily="34" charset="0"/>
            </a:endParaRPr>
          </a:p>
          <a:p>
            <a:pPr marL="0" indent="0">
              <a:buNone/>
            </a:pPr>
            <a:r>
              <a:rPr lang="fr-FR" sz="2800" b="1" dirty="0" smtClean="0">
                <a:latin typeface="Arial Rounded MT Bold" pitchFamily="34" charset="0"/>
              </a:rPr>
              <a:t>II - Le patrimoine minier dans le monde : une mémoire collective à préserver</a:t>
            </a:r>
          </a:p>
          <a:p>
            <a:pPr marL="0" indent="0">
              <a:buNone/>
            </a:pPr>
            <a:endParaRPr lang="fr-FR" sz="2800" b="1" dirty="0" smtClean="0">
              <a:latin typeface="Arial Rounded MT Bold" pitchFamily="34" charset="0"/>
            </a:endParaRPr>
          </a:p>
          <a:p>
            <a:pPr marL="0" indent="0">
              <a:buNone/>
            </a:pPr>
            <a:r>
              <a:rPr lang="fr-FR" sz="2800" b="1" dirty="0" smtClean="0">
                <a:latin typeface="Arial Rounded MT Bold" pitchFamily="34" charset="0"/>
              </a:rPr>
              <a:t>III -  Spécificités </a:t>
            </a:r>
            <a:r>
              <a:rPr lang="fr-FR" sz="2800" b="1" dirty="0" smtClean="0">
                <a:latin typeface="Arial Rounded MT Bold" pitchFamily="34" charset="0"/>
              </a:rPr>
              <a:t>urbanistiques des </a:t>
            </a:r>
            <a:r>
              <a:rPr lang="fr-FR" sz="2800" b="1" dirty="0" smtClean="0">
                <a:latin typeface="Arial Rounded MT Bold" pitchFamily="34" charset="0"/>
              </a:rPr>
              <a:t>villes minières </a:t>
            </a:r>
            <a:r>
              <a:rPr lang="fr-FR" sz="2800" b="1" dirty="0" smtClean="0">
                <a:latin typeface="Arial Rounded MT Bold" pitchFamily="34" charset="0"/>
              </a:rPr>
              <a:t>marocaines</a:t>
            </a:r>
          </a:p>
          <a:p>
            <a:pPr marL="0" indent="0">
              <a:buNone/>
            </a:pPr>
            <a:endParaRPr lang="fr-FR" sz="2800" b="1" dirty="0" smtClean="0">
              <a:latin typeface="Arial Rounded MT Bold" pitchFamily="34" charset="0"/>
            </a:endParaRPr>
          </a:p>
          <a:p>
            <a:pPr marL="0" indent="0">
              <a:buNone/>
            </a:pPr>
            <a:r>
              <a:rPr lang="fr-FR" sz="2800" b="1" dirty="0" smtClean="0">
                <a:solidFill>
                  <a:srgbClr val="C00000"/>
                </a:solidFill>
                <a:latin typeface="Arial Rounded MT Bold" pitchFamily="34" charset="0"/>
              </a:rPr>
              <a:t>Conclusion : </a:t>
            </a:r>
            <a:r>
              <a:rPr lang="fr-FR" sz="2800" b="1" dirty="0" smtClean="0">
                <a:latin typeface="Arial Rounded MT Bold" pitchFamily="34" charset="0"/>
              </a:rPr>
              <a:t>Après la </a:t>
            </a:r>
            <a:r>
              <a:rPr lang="fr-FR" sz="2800" b="1" dirty="0" smtClean="0">
                <a:latin typeface="Arial Rounded MT Bold" pitchFamily="34" charset="0"/>
              </a:rPr>
              <a:t>fermeture </a:t>
            </a:r>
            <a:r>
              <a:rPr lang="fr-FR" sz="2800" b="1" dirty="0" smtClean="0">
                <a:latin typeface="Arial Rounded MT Bold" pitchFamily="34" charset="0"/>
              </a:rPr>
              <a:t>de la mine, </a:t>
            </a:r>
            <a:r>
              <a:rPr lang="fr-FR" sz="2800" b="1" dirty="0">
                <a:latin typeface="Arial Rounded MT Bold" pitchFamily="34" charset="0"/>
              </a:rPr>
              <a:t>l</a:t>
            </a:r>
            <a:r>
              <a:rPr lang="fr-FR" sz="2800" b="1" dirty="0" smtClean="0">
                <a:latin typeface="Arial Rounded MT Bold" pitchFamily="34" charset="0"/>
              </a:rPr>
              <a:t>es villes minières peuvent-elles devenir des destinations touristiques ?</a:t>
            </a:r>
          </a:p>
          <a:p>
            <a:endParaRPr lang="fr-FR" sz="2400" b="1" dirty="0" smtClean="0"/>
          </a:p>
          <a:p>
            <a:endParaRPr lang="fr-FR" sz="2400" b="1" dirty="0" smtClean="0"/>
          </a:p>
          <a:p>
            <a:endParaRPr lang="fr-FR" dirty="0" smtClean="0"/>
          </a:p>
          <a:p>
            <a:endParaRPr lang="fr-FR" dirty="0"/>
          </a:p>
        </p:txBody>
      </p:sp>
    </p:spTree>
    <p:extLst>
      <p:ext uri="{BB962C8B-B14F-4D97-AF65-F5344CB8AC3E}">
        <p14:creationId xmlns:p14="http://schemas.microsoft.com/office/powerpoint/2010/main" val="31274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b="1" dirty="0" smtClean="0"/>
              <a:t>Pologne: KWK </a:t>
            </a:r>
            <a:r>
              <a:rPr lang="fr-FR" b="1" dirty="0" err="1" smtClean="0"/>
              <a:t>Wieczorek</a:t>
            </a:r>
            <a:r>
              <a:rPr lang="fr-FR" b="1" dirty="0" smtClean="0"/>
              <a:t> (Silésie)</a:t>
            </a:r>
            <a:br>
              <a:rPr lang="fr-FR" b="1" dirty="0" smtClean="0"/>
            </a:br>
            <a:endParaRPr lang="fr-FR" b="1" dirty="0"/>
          </a:p>
        </p:txBody>
      </p:sp>
      <p:pic>
        <p:nvPicPr>
          <p:cNvPr id="2050" name="Picture 2"/>
          <p:cNvPicPr>
            <a:picLocks noGrp="1" noChangeAspect="1" noChangeArrowheads="1"/>
          </p:cNvPicPr>
          <p:nvPr>
            <p:ph idx="1"/>
          </p:nvPr>
        </p:nvPicPr>
        <p:blipFill>
          <a:blip r:embed="rId2"/>
          <a:stretch>
            <a:fillRect/>
          </a:stretch>
        </p:blipFill>
        <p:spPr bwMode="auto">
          <a:xfrm>
            <a:off x="1177528" y="1600200"/>
            <a:ext cx="6788944"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t>
            </a:r>
            <a:r>
              <a:rPr lang="fr-FR" b="1" dirty="0" smtClean="0"/>
              <a:t>Chevalements en béton : </a:t>
            </a:r>
            <a:r>
              <a:rPr lang="fr-FR" b="1" dirty="0" err="1" smtClean="0"/>
              <a:t>Eisden</a:t>
            </a:r>
            <a:r>
              <a:rPr lang="fr-FR" b="1" dirty="0" smtClean="0"/>
              <a:t> : Belgique</a:t>
            </a:r>
            <a:endParaRPr lang="fr-FR" b="1" dirty="0"/>
          </a:p>
        </p:txBody>
      </p:sp>
      <p:pic>
        <p:nvPicPr>
          <p:cNvPr id="3074" name="Picture 2"/>
          <p:cNvPicPr>
            <a:picLocks noGrp="1" noChangeAspect="1" noChangeArrowheads="1"/>
          </p:cNvPicPr>
          <p:nvPr>
            <p:ph idx="1"/>
          </p:nvPr>
        </p:nvPicPr>
        <p:blipFill>
          <a:blip r:embed="rId2"/>
          <a:srcRect/>
          <a:stretch>
            <a:fillRect/>
          </a:stretch>
        </p:blipFill>
        <p:spPr bwMode="auto">
          <a:xfrm>
            <a:off x="714348" y="1428736"/>
            <a:ext cx="3160185" cy="4740277"/>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5143504" y="1393016"/>
            <a:ext cx="3214710" cy="48220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r>
            <a:br>
              <a:rPr lang="fr-FR" dirty="0" smtClean="0"/>
            </a:br>
            <a:r>
              <a:rPr lang="fr-FR" b="1" dirty="0" smtClean="0"/>
              <a:t>Allemagne: </a:t>
            </a:r>
            <a:r>
              <a:rPr lang="fr-FR" b="1" dirty="0" err="1" smtClean="0"/>
              <a:t>Zeche</a:t>
            </a:r>
            <a:r>
              <a:rPr lang="fr-FR" b="1" dirty="0" smtClean="0"/>
              <a:t> </a:t>
            </a:r>
            <a:r>
              <a:rPr lang="fr-FR" b="1" dirty="0" err="1" smtClean="0"/>
              <a:t>Westerholt</a:t>
            </a:r>
            <a:r>
              <a:rPr lang="fr-FR" b="1" dirty="0" smtClean="0"/>
              <a:t> (Ruhr)</a:t>
            </a:r>
            <a:br>
              <a:rPr lang="fr-FR" b="1" dirty="0" smtClean="0"/>
            </a:br>
            <a:endParaRPr lang="fr-FR" b="1" dirty="0"/>
          </a:p>
        </p:txBody>
      </p:sp>
      <p:pic>
        <p:nvPicPr>
          <p:cNvPr id="1026" name="Picture 2"/>
          <p:cNvPicPr>
            <a:picLocks noGrp="1" noChangeAspect="1" noChangeArrowheads="1"/>
          </p:cNvPicPr>
          <p:nvPr>
            <p:ph idx="1"/>
          </p:nvPr>
        </p:nvPicPr>
        <p:blipFill>
          <a:blip r:embed="rId2"/>
          <a:stretch>
            <a:fillRect/>
          </a:stretch>
        </p:blipFill>
        <p:spPr bwMode="auto">
          <a:xfrm>
            <a:off x="1177528" y="1600200"/>
            <a:ext cx="6788944" cy="4525963"/>
          </a:xfrm>
          <a:prstGeom prst="rect">
            <a:avLst/>
          </a:prstGeom>
          <a:noFill/>
          <a:ln w="9525">
            <a:noFill/>
            <a:miter lim="800000"/>
            <a:headEnd/>
            <a:tailEnd/>
          </a:ln>
          <a:effectLst/>
        </p:spPr>
      </p:pic>
    </p:spTree>
    <p:extLst>
      <p:ext uri="{BB962C8B-B14F-4D97-AF65-F5344CB8AC3E}">
        <p14:creationId xmlns:p14="http://schemas.microsoft.com/office/powerpoint/2010/main" val="6698168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Bureaux de la Compagnie Minière : </a:t>
            </a:r>
            <a:r>
              <a:rPr lang="fr-FR" b="1" dirty="0" err="1" smtClean="0"/>
              <a:t>Eisden</a:t>
            </a:r>
            <a:r>
              <a:rPr lang="fr-FR" b="1" dirty="0" smtClean="0"/>
              <a:t> : Belgique</a:t>
            </a:r>
            <a:endParaRPr lang="fr-FR" b="1" dirty="0"/>
          </a:p>
        </p:txBody>
      </p:sp>
      <p:pic>
        <p:nvPicPr>
          <p:cNvPr id="4098" name="Picture 2"/>
          <p:cNvPicPr>
            <a:picLocks noGrp="1" noChangeAspect="1" noChangeArrowheads="1"/>
          </p:cNvPicPr>
          <p:nvPr>
            <p:ph idx="1"/>
          </p:nvPr>
        </p:nvPicPr>
        <p:blipFill>
          <a:blip r:embed="rId2"/>
          <a:stretch>
            <a:fillRect/>
          </a:stretch>
        </p:blipFill>
        <p:spPr bwMode="auto">
          <a:xfrm>
            <a:off x="1177528" y="1600200"/>
            <a:ext cx="6788944"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285728"/>
            <a:ext cx="8715436" cy="5929354"/>
          </a:xfrm>
        </p:spPr>
        <p:txBody>
          <a:bodyPr>
            <a:normAutofit/>
          </a:bodyPr>
          <a:lstStyle/>
          <a:p>
            <a:r>
              <a:rPr lang="fr-FR" b="1" dirty="0" smtClean="0"/>
              <a:t>Le bassin minier du Nord-Pas-de-Calais est classé au </a:t>
            </a:r>
            <a:r>
              <a:rPr lang="fr-FR" b="1" i="1" dirty="0" smtClean="0">
                <a:solidFill>
                  <a:srgbClr val="FF0000"/>
                </a:solidFill>
              </a:rPr>
              <a:t>Patrimoine Mondial de l’Humanité</a:t>
            </a:r>
            <a:r>
              <a:rPr lang="fr-FR" b="1" dirty="0" smtClean="0"/>
              <a:t> par l'Unesco le samedi 30 juin 2012, </a:t>
            </a:r>
          </a:p>
          <a:p>
            <a:endParaRPr lang="fr-FR" dirty="0"/>
          </a:p>
        </p:txBody>
      </p:sp>
      <p:pic>
        <p:nvPicPr>
          <p:cNvPr id="5122" name="Picture 2"/>
          <p:cNvPicPr>
            <a:picLocks noChangeAspect="1" noChangeArrowheads="1"/>
          </p:cNvPicPr>
          <p:nvPr/>
        </p:nvPicPr>
        <p:blipFill>
          <a:blip r:embed="rId2"/>
          <a:srcRect/>
          <a:stretch>
            <a:fillRect/>
          </a:stretch>
        </p:blipFill>
        <p:spPr bwMode="auto">
          <a:xfrm>
            <a:off x="1142976" y="1857364"/>
            <a:ext cx="6715171" cy="44251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Visite d’une galerie souterraine</a:t>
            </a:r>
            <a:endParaRPr lang="fr-FR" b="1" dirty="0"/>
          </a:p>
        </p:txBody>
      </p:sp>
      <p:sp>
        <p:nvSpPr>
          <p:cNvPr id="3" name="Espace réservé du contenu 2"/>
          <p:cNvSpPr>
            <a:spLocks noGrp="1"/>
          </p:cNvSpPr>
          <p:nvPr>
            <p:ph idx="1"/>
          </p:nvPr>
        </p:nvSpPr>
        <p:spPr/>
        <p:txBody>
          <a:bodyPr/>
          <a:lstStyle/>
          <a:p>
            <a:endParaRPr lang="fr-FR"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79" y="1268760"/>
            <a:ext cx="7836446" cy="519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374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324802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499641"/>
            <a:ext cx="324802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4045718"/>
            <a:ext cx="32480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088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Pistes de ski sur des terrils</a:t>
            </a:r>
            <a:endParaRPr lang="fr-FR" b="1" dirty="0"/>
          </a:p>
        </p:txBody>
      </p:sp>
      <p:sp>
        <p:nvSpPr>
          <p:cNvPr id="3" name="Espace réservé du contenu 2"/>
          <p:cNvSpPr>
            <a:spLocks noGrp="1"/>
          </p:cNvSpPr>
          <p:nvPr>
            <p:ph idx="1"/>
          </p:nvPr>
        </p:nvSpPr>
        <p:spPr/>
        <p:txBody>
          <a:bodyPr/>
          <a:lstStyle/>
          <a:p>
            <a:endParaRPr lang="fr-FR" dirty="0"/>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8040198" cy="488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29138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2214554"/>
            <a:ext cx="8786874" cy="1428760"/>
          </a:xfrm>
          <a:solidFill>
            <a:schemeClr val="bg1"/>
          </a:solidFill>
          <a:ln>
            <a:solidFill>
              <a:schemeClr val="bg1"/>
            </a:solidFill>
          </a:ln>
        </p:spPr>
        <p:txBody>
          <a:bodyPr>
            <a:normAutofit fontScale="90000"/>
          </a:bodyPr>
          <a:lstStyle/>
          <a:p>
            <a:r>
              <a:rPr lang="fr-FR" b="1" dirty="0" smtClean="0"/>
              <a:t/>
            </a:r>
            <a:br>
              <a:rPr lang="fr-FR" b="1" dirty="0" smtClean="0"/>
            </a:br>
            <a:r>
              <a:rPr lang="fr-FR" b="1" dirty="0" smtClean="0"/>
              <a:t>II - Aux origines du patrimoine culturel minier marocain ;</a:t>
            </a:r>
            <a:br>
              <a:rPr lang="fr-FR" b="1" dirty="0" smtClean="0"/>
            </a:br>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7" name="Rectangle 2"/>
          <p:cNvSpPr>
            <a:spLocks noGrp="1" noChangeArrowheads="1"/>
          </p:cNvSpPr>
          <p:nvPr>
            <p:ph type="title"/>
          </p:nvPr>
        </p:nvSpPr>
        <p:spPr>
          <a:xfrm>
            <a:off x="539750" y="228600"/>
            <a:ext cx="8148638" cy="1674813"/>
          </a:xfrm>
          <a:noFill/>
          <a:ln>
            <a:solidFill>
              <a:schemeClr val="tx2"/>
            </a:solidFill>
          </a:ln>
        </p:spPr>
        <p:txBody>
          <a:bodyPr/>
          <a:lstStyle/>
          <a:p>
            <a:pPr algn="ctr" eaLnBrk="1" hangingPunct="1">
              <a:lnSpc>
                <a:spcPct val="150000"/>
              </a:lnSpc>
            </a:pPr>
            <a:r>
              <a:rPr lang="fr-FR" sz="2600" b="1" dirty="0" smtClean="0">
                <a:solidFill>
                  <a:srgbClr val="FF6600"/>
                </a:solidFill>
                <a:latin typeface="Arial Black" pitchFamily="34" charset="0"/>
                <a:cs typeface="Arial" charset="0"/>
              </a:rPr>
              <a:t>Le Maroc est un pays minier de par l’histoire et la géographie</a:t>
            </a:r>
            <a:r>
              <a:rPr lang="fr-FR" sz="2400" b="1" dirty="0" smtClean="0">
                <a:solidFill>
                  <a:srgbClr val="FF6600"/>
                </a:solidFill>
                <a:latin typeface="Arial Black" pitchFamily="34" charset="0"/>
                <a:cs typeface="Arial" charset="0"/>
              </a:rPr>
              <a:t> :</a:t>
            </a:r>
          </a:p>
        </p:txBody>
      </p:sp>
      <p:sp>
        <p:nvSpPr>
          <p:cNvPr id="32771" name="Rectangle 3"/>
          <p:cNvSpPr>
            <a:spLocks noGrp="1" noChangeArrowheads="1"/>
          </p:cNvSpPr>
          <p:nvPr>
            <p:ph idx="1"/>
          </p:nvPr>
        </p:nvSpPr>
        <p:spPr>
          <a:xfrm>
            <a:off x="357158" y="2143116"/>
            <a:ext cx="8536017" cy="3960822"/>
          </a:xfrm>
          <a:noFill/>
          <a:ln>
            <a:solidFill>
              <a:schemeClr val="accent4">
                <a:lumMod val="60000"/>
                <a:lumOff val="40000"/>
              </a:schemeClr>
            </a:solidFill>
          </a:ln>
        </p:spPr>
        <p:txBody>
          <a:bodyPr>
            <a:noAutofit/>
          </a:bodyPr>
          <a:lstStyle/>
          <a:p>
            <a:pPr algn="just" eaLnBrk="1" hangingPunct="1">
              <a:buFont typeface="Wingdings" pitchFamily="2" charset="2"/>
              <a:buChar char="Ø"/>
            </a:pPr>
            <a:r>
              <a:rPr lang="fr-FR" sz="2800" b="1" dirty="0" smtClean="0">
                <a:solidFill>
                  <a:srgbClr val="C00000"/>
                </a:solidFill>
                <a:cs typeface="Times New Roman" charset="0"/>
              </a:rPr>
              <a:t>De par l’histoire car l’activité minière y existe depuis l’antiquité. </a:t>
            </a:r>
          </a:p>
          <a:p>
            <a:pPr algn="just" eaLnBrk="1" hangingPunct="1">
              <a:buFont typeface="Wingdings" pitchFamily="2" charset="2"/>
              <a:buNone/>
            </a:pPr>
            <a:endParaRPr lang="fr-FR" sz="2800" b="1" dirty="0" smtClean="0">
              <a:solidFill>
                <a:srgbClr val="C00000"/>
              </a:solidFill>
              <a:cs typeface="Times New Roman" charset="0"/>
            </a:endParaRPr>
          </a:p>
          <a:p>
            <a:pPr algn="just" eaLnBrk="1" hangingPunct="1">
              <a:buFont typeface="Wingdings" pitchFamily="2" charset="2"/>
              <a:buChar char="Ø"/>
            </a:pPr>
            <a:r>
              <a:rPr lang="fr-FR" sz="2800" b="1" dirty="0" smtClean="0">
                <a:solidFill>
                  <a:srgbClr val="C00000"/>
                </a:solidFill>
                <a:cs typeface="Times New Roman" charset="0"/>
              </a:rPr>
              <a:t>De par la géographie, car le sous-sol marocain recèle toutes sortes de substances minérales, et pratiquement toutes les régions du pays ont fourni à un moment donné (ou recèlent encore) des produits miniers.</a:t>
            </a:r>
            <a:endParaRPr lang="fr-FR" sz="2800" dirty="0" smtClean="0">
              <a:solidFill>
                <a:srgbClr val="C00000"/>
              </a:solidFill>
            </a:endParaRPr>
          </a:p>
        </p:txBody>
      </p:sp>
      <p:sp>
        <p:nvSpPr>
          <p:cNvPr id="28674" name="Espace réservé de la date 3"/>
          <p:cNvSpPr>
            <a:spLocks noGrp="1"/>
          </p:cNvSpPr>
          <p:nvPr>
            <p:ph type="dt" sz="half" idx="10"/>
          </p:nvPr>
        </p:nvSpPr>
        <p:spPr>
          <a:noFill/>
        </p:spPr>
        <p:txBody>
          <a:bodyPr/>
          <a:lstStyle/>
          <a:p>
            <a:fld id="{2F3AFCD0-0CA5-49FA-BAD9-132176DEFAAD}" type="datetime1">
              <a:rPr lang="fr-FR" smtClean="0"/>
              <a:pPr/>
              <a:t>03/10/2015</a:t>
            </a:fld>
            <a:endParaRPr lang="fr-FR"/>
          </a:p>
        </p:txBody>
      </p:sp>
      <p:sp>
        <p:nvSpPr>
          <p:cNvPr id="28676" name="Espace réservé du numéro de diapositive 5"/>
          <p:cNvSpPr>
            <a:spLocks noGrp="1"/>
          </p:cNvSpPr>
          <p:nvPr>
            <p:ph type="sldNum" sz="quarter" idx="12"/>
          </p:nvPr>
        </p:nvSpPr>
        <p:spPr>
          <a:noFill/>
        </p:spPr>
        <p:txBody>
          <a:bodyPr/>
          <a:lstStyle/>
          <a:p>
            <a:fld id="{D95DA3CE-360F-4A35-A077-D8D6636D53C1}" type="slidenum">
              <a:rPr lang="fr-FR"/>
              <a:pPr/>
              <a:t>29</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anim calcmode="lin" valueType="num">
                                      <p:cBhvr additive="base">
                                        <p:cTn id="13"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771">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INTRODUCTION :</a:t>
            </a:r>
            <a:endParaRPr lang="fr-FR" b="1" dirty="0"/>
          </a:p>
        </p:txBody>
      </p:sp>
      <p:sp>
        <p:nvSpPr>
          <p:cNvPr id="3" name="Espace réservé de la date 2"/>
          <p:cNvSpPr>
            <a:spLocks noGrp="1"/>
          </p:cNvSpPr>
          <p:nvPr>
            <p:ph type="dt" sz="half" idx="10"/>
          </p:nvPr>
        </p:nvSpPr>
        <p:spPr>
          <a:xfrm>
            <a:off x="-5581128" y="-9676456"/>
            <a:ext cx="2133600" cy="365125"/>
          </a:xfrm>
        </p:spPr>
        <p:txBody>
          <a:bodyPr/>
          <a:lstStyle/>
          <a:p>
            <a:fld id="{34E43069-8099-49A2-8606-BADA17967EE9}" type="datetime1">
              <a:rPr lang="fr-FR" smtClean="0"/>
              <a:pPr/>
              <a:t>03/10/2015</a:t>
            </a:fld>
            <a:endParaRPr lang="fr-FR"/>
          </a:p>
        </p:txBody>
      </p:sp>
      <p:sp>
        <p:nvSpPr>
          <p:cNvPr id="4" name="Espace réservé du pied de page 3"/>
          <p:cNvSpPr>
            <a:spLocks noGrp="1"/>
          </p:cNvSpPr>
          <p:nvPr>
            <p:ph type="ftr" sz="quarter" idx="11"/>
          </p:nvPr>
        </p:nvSpPr>
        <p:spPr/>
        <p:txBody>
          <a:bodyPr/>
          <a:lstStyle/>
          <a:p>
            <a:r>
              <a:rPr lang="fr-FR" dirty="0" smtClean="0"/>
              <a:t>Pr. Abdelaziz ADIDI</a:t>
            </a:r>
            <a:endParaRPr lang="fr-FR" dirty="0"/>
          </a:p>
        </p:txBody>
      </p:sp>
      <p:sp>
        <p:nvSpPr>
          <p:cNvPr id="5" name="Espace réservé du numéro de diapositive 4"/>
          <p:cNvSpPr>
            <a:spLocks noGrp="1"/>
          </p:cNvSpPr>
          <p:nvPr>
            <p:ph type="sldNum" sz="quarter" idx="12"/>
          </p:nvPr>
        </p:nvSpPr>
        <p:spPr/>
        <p:txBody>
          <a:bodyPr/>
          <a:lstStyle/>
          <a:p>
            <a:fld id="{CB2AB752-43EB-4FAB-9E9C-6FE4AD142DFA}" type="slidenum">
              <a:rPr lang="fr-FR" smtClean="0"/>
              <a:pPr/>
              <a:t>3</a:t>
            </a:fld>
            <a:endParaRPr lang="fr-FR"/>
          </a:p>
        </p:txBody>
      </p:sp>
      <p:sp>
        <p:nvSpPr>
          <p:cNvPr id="6" name="Espace réservé du contenu 5"/>
          <p:cNvSpPr>
            <a:spLocks noGrp="1"/>
          </p:cNvSpPr>
          <p:nvPr>
            <p:ph sz="quarter" idx="1"/>
          </p:nvPr>
        </p:nvSpPr>
        <p:spPr>
          <a:xfrm>
            <a:off x="571472" y="1285860"/>
            <a:ext cx="8215370" cy="4733940"/>
          </a:xfrm>
        </p:spPr>
        <p:txBody>
          <a:bodyPr>
            <a:normAutofit lnSpcReduction="10000"/>
          </a:bodyPr>
          <a:lstStyle/>
          <a:p>
            <a:r>
              <a:rPr lang="fr-FR" sz="2600" b="1" dirty="0" smtClean="0">
                <a:solidFill>
                  <a:srgbClr val="FF0000"/>
                </a:solidFill>
              </a:rPr>
              <a:t>« Urbanisme » </a:t>
            </a:r>
            <a:r>
              <a:rPr lang="fr-FR" sz="2600" b="1" dirty="0" smtClean="0"/>
              <a:t>et </a:t>
            </a:r>
            <a:r>
              <a:rPr lang="fr-FR" sz="2600" b="1" dirty="0" smtClean="0">
                <a:solidFill>
                  <a:srgbClr val="FF0000"/>
                </a:solidFill>
              </a:rPr>
              <a:t>« tourisme » </a:t>
            </a:r>
            <a:r>
              <a:rPr lang="fr-FR" sz="2600" b="1" dirty="0" smtClean="0"/>
              <a:t>sont deux mots étymologiquement différents, mais significativement font un tandem. L’un accompagne l’autre. </a:t>
            </a:r>
          </a:p>
          <a:p>
            <a:endParaRPr lang="fr-FR" sz="2600" b="1" dirty="0"/>
          </a:p>
          <a:p>
            <a:r>
              <a:rPr lang="fr-FR" sz="2600" b="1" dirty="0" smtClean="0"/>
              <a:t>Le tourisme est le plaisir que procure la satisfaction de la curiosité de découverte de ce grand monde auquel nous appartenons.</a:t>
            </a:r>
          </a:p>
          <a:p>
            <a:pPr marL="0" indent="0">
              <a:buNone/>
            </a:pPr>
            <a:endParaRPr lang="fr-FR" sz="2600" b="1" dirty="0" smtClean="0"/>
          </a:p>
          <a:p>
            <a:r>
              <a:rPr lang="fr-FR" sz="2600" b="1" dirty="0" smtClean="0"/>
              <a:t>A travers l’histoire, l’urbanisme et la construction ont toujours été des symboles de puissance, des instruments de domination  et de maitrise du territoire;</a:t>
            </a:r>
          </a:p>
          <a:p>
            <a:endParaRPr lang="fr-FR" dirty="0"/>
          </a:p>
        </p:txBody>
      </p:sp>
      <p:pic>
        <p:nvPicPr>
          <p:cNvPr id="7" name="Picture 4"/>
          <p:cNvPicPr>
            <a:picLocks noChangeAspect="1" noChangeArrowheads="1"/>
          </p:cNvPicPr>
          <p:nvPr/>
        </p:nvPicPr>
        <p:blipFill>
          <a:blip r:embed="rId2"/>
          <a:srcRect/>
          <a:stretch>
            <a:fillRect/>
          </a:stretch>
        </p:blipFill>
        <p:spPr bwMode="auto">
          <a:xfrm>
            <a:off x="4214813" y="5857875"/>
            <a:ext cx="933450" cy="628650"/>
          </a:xfrm>
          <a:prstGeom prst="rect">
            <a:avLst/>
          </a:prstGeom>
          <a:noFill/>
          <a:ln w="9525">
            <a:noFill/>
            <a:miter lim="800000"/>
            <a:headEnd/>
            <a:tailEnd/>
          </a:ln>
        </p:spPr>
      </p:pic>
    </p:spTree>
    <p:extLst>
      <p:ext uri="{BB962C8B-B14F-4D97-AF65-F5344CB8AC3E}">
        <p14:creationId xmlns:p14="http://schemas.microsoft.com/office/powerpoint/2010/main" val="1302430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…De par l’Histoire</a:t>
            </a:r>
            <a:endParaRPr lang="fr-FR" b="1" dirty="0"/>
          </a:p>
        </p:txBody>
      </p:sp>
      <p:sp>
        <p:nvSpPr>
          <p:cNvPr id="3" name="Espace réservé du contenu 2"/>
          <p:cNvSpPr>
            <a:spLocks noGrp="1"/>
          </p:cNvSpPr>
          <p:nvPr>
            <p:ph idx="1"/>
          </p:nvPr>
        </p:nvSpPr>
        <p:spPr/>
        <p:txBody>
          <a:bodyPr>
            <a:normAutofit fontScale="92500" lnSpcReduction="10000"/>
          </a:bodyPr>
          <a:lstStyle/>
          <a:p>
            <a:pPr>
              <a:buNone/>
            </a:pPr>
            <a:r>
              <a:rPr lang="fr-FR" dirty="0"/>
              <a:t>Deux éléments explicatifs peuvent rendre compte de l’importance du rôle  joué par les mines dans l’histoire du Maroc </a:t>
            </a:r>
            <a:r>
              <a:rPr lang="fr-FR" dirty="0" smtClean="0"/>
              <a:t>:</a:t>
            </a:r>
            <a:endParaRPr lang="fr-FR" dirty="0"/>
          </a:p>
          <a:p>
            <a:pPr lvl="0"/>
            <a:r>
              <a:rPr lang="fr-FR" sz="2600" b="1" dirty="0"/>
              <a:t>Les mines ont joué une fonction de consolidation de l’économie et d’intensification des échanges avec l’étranger, principalement avec l’Afrique saharienne et sub-saharienne, ainsi qu’avec la Mésopotamie et l’Europe.</a:t>
            </a:r>
            <a:endParaRPr lang="fr-FR" sz="2600" dirty="0"/>
          </a:p>
          <a:p>
            <a:pPr lvl="0"/>
            <a:r>
              <a:rPr lang="fr-FR" sz="2600" b="1" dirty="0"/>
              <a:t>Les mines ont toujours été, à travers les dynasties qui se sont succédées au Maroc, un symbole de puissance, de domination et de pouvoir. L’armement et la frappe de monnaie constituaient les fondements de la suprématie dynastique.</a:t>
            </a:r>
            <a:endParaRPr lang="fr-FR" sz="2600" dirty="0"/>
          </a:p>
          <a:p>
            <a:endParaRPr lang="fr-FR" dirty="0"/>
          </a:p>
        </p:txBody>
      </p:sp>
      <p:sp>
        <p:nvSpPr>
          <p:cNvPr id="4" name="Espace réservé de la date 3"/>
          <p:cNvSpPr>
            <a:spLocks noGrp="1"/>
          </p:cNvSpPr>
          <p:nvPr>
            <p:ph type="dt" sz="half" idx="10"/>
          </p:nvPr>
        </p:nvSpPr>
        <p:spPr/>
        <p:txBody>
          <a:bodyPr/>
          <a:lstStyle/>
          <a:p>
            <a:fld id="{F529D9AE-1805-411A-A9EB-3AD09ABCB5B0}"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30</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TAMDOULT : mine d’argent</a:t>
            </a:r>
            <a:endParaRPr lang="fr-FR" b="1" dirty="0"/>
          </a:p>
        </p:txBody>
      </p:sp>
      <p:pic>
        <p:nvPicPr>
          <p:cNvPr id="5122" name="Picture 2"/>
          <p:cNvPicPr>
            <a:picLocks noGrp="1" noChangeAspect="1" noChangeArrowheads="1"/>
          </p:cNvPicPr>
          <p:nvPr>
            <p:ph idx="1"/>
          </p:nvPr>
        </p:nvPicPr>
        <p:blipFill>
          <a:blip r:embed="rId2"/>
          <a:stretch>
            <a:fillRect/>
          </a:stretch>
        </p:blipFill>
        <p:spPr bwMode="auto">
          <a:xfrm>
            <a:off x="1549654" y="1600200"/>
            <a:ext cx="6044691" cy="4525963"/>
          </a:xfrm>
          <a:prstGeom prst="rect">
            <a:avLst/>
          </a:prstGeom>
          <a:noFill/>
          <a:ln w="9525">
            <a:noFill/>
            <a:miter lim="800000"/>
            <a:headEnd/>
            <a:tailEnd/>
          </a:ln>
          <a:effectLst/>
        </p:spPr>
      </p:pic>
      <p:sp>
        <p:nvSpPr>
          <p:cNvPr id="4" name="Espace réservé de la date 3"/>
          <p:cNvSpPr>
            <a:spLocks noGrp="1"/>
          </p:cNvSpPr>
          <p:nvPr>
            <p:ph type="dt" sz="half" idx="10"/>
          </p:nvPr>
        </p:nvSpPr>
        <p:spPr/>
        <p:txBody>
          <a:bodyPr/>
          <a:lstStyle/>
          <a:p>
            <a:fld id="{985BC4BA-9D98-4BAF-830D-D54F4B3550F2}"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31</a:t>
            </a:fld>
            <a:endParaRPr lang="fr-F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Ancien site de </a:t>
            </a:r>
            <a:r>
              <a:rPr lang="fr-FR" b="1" dirty="0" err="1" smtClean="0"/>
              <a:t>Tamdoult</a:t>
            </a:r>
            <a:endParaRPr lang="fr-FR" b="1" dirty="0"/>
          </a:p>
        </p:txBody>
      </p:sp>
      <p:pic>
        <p:nvPicPr>
          <p:cNvPr id="1026" name="Picture 2"/>
          <p:cNvPicPr>
            <a:picLocks noGrp="1" noChangeAspect="1" noChangeArrowheads="1"/>
          </p:cNvPicPr>
          <p:nvPr>
            <p:ph idx="1"/>
          </p:nvPr>
        </p:nvPicPr>
        <p:blipFill>
          <a:blip r:embed="rId2"/>
          <a:srcRect/>
          <a:stretch>
            <a:fillRect/>
          </a:stretch>
        </p:blipFill>
        <p:spPr bwMode="auto">
          <a:xfrm>
            <a:off x="1326073" y="1428736"/>
            <a:ext cx="6032009" cy="45240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075" name="Picture 3"/>
          <p:cNvPicPr>
            <a:picLocks noGrp="1" noChangeAspect="1" noChangeArrowheads="1"/>
          </p:cNvPicPr>
          <p:nvPr>
            <p:ph idx="1"/>
          </p:nvPr>
        </p:nvPicPr>
        <p:blipFill>
          <a:blip r:embed="rId2"/>
          <a:srcRect/>
          <a:stretch>
            <a:fillRect/>
          </a:stretch>
        </p:blipFill>
        <p:spPr bwMode="auto">
          <a:xfrm>
            <a:off x="1357290" y="1500174"/>
            <a:ext cx="5480130" cy="2348627"/>
          </a:xfrm>
          <a:prstGeom prst="rect">
            <a:avLst/>
          </a:prstGeom>
          <a:noFill/>
          <a:ln w="9525">
            <a:noFill/>
            <a:miter lim="800000"/>
            <a:headEnd/>
            <a:tailEnd/>
          </a:ln>
          <a:effectLst/>
        </p:spPr>
      </p:pic>
      <p:sp>
        <p:nvSpPr>
          <p:cNvPr id="4" name="Espace réservé de la date 3"/>
          <p:cNvSpPr>
            <a:spLocks noGrp="1"/>
          </p:cNvSpPr>
          <p:nvPr>
            <p:ph type="dt" sz="half" idx="10"/>
          </p:nvPr>
        </p:nvSpPr>
        <p:spPr/>
        <p:txBody>
          <a:bodyPr/>
          <a:lstStyle/>
          <a:p>
            <a:fld id="{3875859D-4D8C-4BA5-8BF9-016E5CA3DFAB}"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33</a:t>
            </a:fld>
            <a:endParaRPr lang="fr-FR"/>
          </a:p>
        </p:txBody>
      </p:sp>
      <p:pic>
        <p:nvPicPr>
          <p:cNvPr id="3076" name="Picture 4"/>
          <p:cNvPicPr>
            <a:picLocks noChangeAspect="1" noChangeArrowheads="1"/>
          </p:cNvPicPr>
          <p:nvPr/>
        </p:nvPicPr>
        <p:blipFill>
          <a:blip r:embed="rId3"/>
          <a:srcRect/>
          <a:stretch>
            <a:fillRect/>
          </a:stretch>
        </p:blipFill>
        <p:spPr bwMode="auto">
          <a:xfrm>
            <a:off x="1357290" y="3871915"/>
            <a:ext cx="5500726" cy="2200291"/>
          </a:xfrm>
          <a:prstGeom prst="rect">
            <a:avLst/>
          </a:prstGeom>
          <a:noFill/>
          <a:ln w="9525">
            <a:noFill/>
            <a:miter lim="800000"/>
            <a:headEnd/>
            <a:tailEnd/>
          </a:ln>
          <a:effectLst/>
        </p:spPr>
      </p:pic>
      <p:sp>
        <p:nvSpPr>
          <p:cNvPr id="10" name="ZoneTexte 9"/>
          <p:cNvSpPr txBox="1"/>
          <p:nvPr/>
        </p:nvSpPr>
        <p:spPr>
          <a:xfrm>
            <a:off x="2643174" y="4143380"/>
            <a:ext cx="2428892" cy="523220"/>
          </a:xfrm>
          <a:prstGeom prst="rect">
            <a:avLst/>
          </a:prstGeom>
          <a:noFill/>
        </p:spPr>
        <p:txBody>
          <a:bodyPr wrap="square" rtlCol="0">
            <a:spAutoFit/>
          </a:bodyPr>
          <a:lstStyle/>
          <a:p>
            <a:pPr algn="ctr"/>
            <a:r>
              <a:rPr lang="fr-FR" sz="2800" b="1" dirty="0" err="1" smtClean="0"/>
              <a:t>Sijilmassa</a:t>
            </a:r>
            <a:endParaRPr lang="fr-FR" sz="28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fld id="{121E105E-082C-488B-ADFD-141C1451AC09}"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34</a:t>
            </a:fld>
            <a:endParaRPr lang="fr-FR"/>
          </a:p>
        </p:txBody>
      </p:sp>
      <p:pic>
        <p:nvPicPr>
          <p:cNvPr id="4098" name="Picture 2"/>
          <p:cNvPicPr>
            <a:picLocks noChangeAspect="1" noChangeArrowheads="1"/>
          </p:cNvPicPr>
          <p:nvPr/>
        </p:nvPicPr>
        <p:blipFill>
          <a:blip r:embed="rId2"/>
          <a:srcRect/>
          <a:stretch>
            <a:fillRect/>
          </a:stretch>
        </p:blipFill>
        <p:spPr bwMode="auto">
          <a:xfrm>
            <a:off x="1670050" y="404813"/>
            <a:ext cx="5802313" cy="60467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…De par la géographie</a:t>
            </a:r>
            <a:endParaRPr lang="fr-FR" b="1" dirty="0"/>
          </a:p>
        </p:txBody>
      </p:sp>
      <p:sp>
        <p:nvSpPr>
          <p:cNvPr id="3" name="Espace réservé du contenu 2"/>
          <p:cNvSpPr>
            <a:spLocks noGrp="1"/>
          </p:cNvSpPr>
          <p:nvPr>
            <p:ph idx="1"/>
          </p:nvPr>
        </p:nvSpPr>
        <p:spPr/>
        <p:txBody>
          <a:bodyPr/>
          <a:lstStyle/>
          <a:p>
            <a:r>
              <a:rPr lang="fr-FR" dirty="0" smtClean="0"/>
              <a:t>Les puissances occidentales vont s’apercevoir que le Maroc est un pays riche en ressources minérales.</a:t>
            </a:r>
          </a:p>
          <a:p>
            <a:r>
              <a:rPr lang="fr-FR" dirty="0" smtClean="0"/>
              <a:t>A la veille du 20</a:t>
            </a:r>
            <a:r>
              <a:rPr lang="fr-FR" baseline="30000" dirty="0" smtClean="0"/>
              <a:t>ème</a:t>
            </a:r>
            <a:r>
              <a:rPr lang="fr-FR" dirty="0" smtClean="0"/>
              <a:t> siècle, Le Maroc est devenu un terrain d’enjeux et de conflits d’intérêts entre groupes et monopoles européens, notamment dans le domaine minier.</a:t>
            </a:r>
          </a:p>
          <a:p>
            <a:endParaRPr lang="fr-FR" dirty="0"/>
          </a:p>
        </p:txBody>
      </p:sp>
      <p:sp>
        <p:nvSpPr>
          <p:cNvPr id="4" name="Espace réservé de la date 3"/>
          <p:cNvSpPr>
            <a:spLocks noGrp="1"/>
          </p:cNvSpPr>
          <p:nvPr>
            <p:ph type="dt" sz="half" idx="10"/>
          </p:nvPr>
        </p:nvSpPr>
        <p:spPr/>
        <p:txBody>
          <a:bodyPr/>
          <a:lstStyle/>
          <a:p>
            <a:fld id="{8F8A744E-1AFF-4866-9206-CE3901AA6253}"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35</a:t>
            </a:fld>
            <a:endParaRPr lang="fr-F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4"/>
          <p:cNvSpPr>
            <a:spLocks noGrp="1" noChangeArrowheads="1"/>
          </p:cNvSpPr>
          <p:nvPr>
            <p:ph type="title"/>
          </p:nvPr>
        </p:nvSpPr>
        <p:spPr>
          <a:xfrm>
            <a:off x="228600" y="228600"/>
            <a:ext cx="8610600" cy="1828800"/>
          </a:xfrm>
          <a:noFill/>
          <a:ln>
            <a:solidFill>
              <a:schemeClr val="tx2"/>
            </a:solidFill>
          </a:ln>
        </p:spPr>
        <p:txBody>
          <a:bodyPr/>
          <a:lstStyle/>
          <a:p>
            <a:pPr algn="ctr" eaLnBrk="1" hangingPunct="1"/>
            <a:r>
              <a:rPr lang="fr-FR" sz="2400" dirty="0" smtClean="0">
                <a:solidFill>
                  <a:schemeClr val="tx1"/>
                </a:solidFill>
                <a:latin typeface="Arial Black" pitchFamily="34" charset="0"/>
                <a:cs typeface="Arial" charset="0"/>
              </a:rPr>
              <a:t>La mine a été le principal vecteur des transformations socio-spatiales dans les zones de production</a:t>
            </a:r>
            <a:r>
              <a:rPr lang="fr-FR" sz="2600" dirty="0" smtClean="0">
                <a:solidFill>
                  <a:schemeClr val="tx1"/>
                </a:solidFill>
                <a:latin typeface="Arial Black" pitchFamily="34" charset="0"/>
                <a:cs typeface="Arial" charset="0"/>
              </a:rPr>
              <a:t> durant la période coloniale</a:t>
            </a:r>
          </a:p>
        </p:txBody>
      </p:sp>
      <p:sp>
        <p:nvSpPr>
          <p:cNvPr id="9219" name="Rectangle 3"/>
          <p:cNvSpPr>
            <a:spLocks noGrp="1" noChangeArrowheads="1"/>
          </p:cNvSpPr>
          <p:nvPr>
            <p:ph idx="1"/>
          </p:nvPr>
        </p:nvSpPr>
        <p:spPr>
          <a:xfrm>
            <a:off x="285720" y="1922463"/>
            <a:ext cx="8607455" cy="4221181"/>
          </a:xfrm>
          <a:solidFill>
            <a:schemeClr val="bg2">
              <a:lumMod val="50000"/>
            </a:schemeClr>
          </a:solidFill>
          <a:ln>
            <a:solidFill>
              <a:schemeClr val="bg2">
                <a:lumMod val="25000"/>
              </a:schemeClr>
            </a:solidFill>
          </a:ln>
        </p:spPr>
        <p:txBody>
          <a:bodyPr>
            <a:normAutofit/>
          </a:bodyPr>
          <a:lstStyle/>
          <a:p>
            <a:pPr eaLnBrk="1" hangingPunct="1">
              <a:lnSpc>
                <a:spcPct val="90000"/>
              </a:lnSpc>
            </a:pPr>
            <a:endParaRPr lang="fr-FR" sz="1800" b="1" dirty="0" smtClean="0">
              <a:solidFill>
                <a:schemeClr val="bg2"/>
              </a:solidFill>
              <a:cs typeface="Times New Roman" charset="0"/>
            </a:endParaRPr>
          </a:p>
          <a:p>
            <a:pPr algn="just" eaLnBrk="1" hangingPunct="1">
              <a:lnSpc>
                <a:spcPct val="90000"/>
              </a:lnSpc>
              <a:buFont typeface="Wingdings" pitchFamily="2" charset="2"/>
              <a:buChar char="Ø"/>
            </a:pPr>
            <a:r>
              <a:rPr lang="fr-FR" sz="2000" b="1" dirty="0" smtClean="0">
                <a:solidFill>
                  <a:schemeClr val="bg2"/>
                </a:solidFill>
                <a:cs typeface="Times New Roman" charset="0"/>
              </a:rPr>
              <a:t>L’activité minière a contribué dans une large mesure à l’équipement du territoire national : voies de chemin de fer, routes, ports, villes, etc. </a:t>
            </a:r>
          </a:p>
          <a:p>
            <a:pPr algn="just" eaLnBrk="1" hangingPunct="1">
              <a:lnSpc>
                <a:spcPct val="90000"/>
              </a:lnSpc>
              <a:buFont typeface="Wingdings" pitchFamily="2" charset="2"/>
              <a:buNone/>
            </a:pPr>
            <a:endParaRPr lang="fr-FR" sz="2000" b="1" dirty="0" smtClean="0">
              <a:solidFill>
                <a:schemeClr val="bg2"/>
              </a:solidFill>
              <a:cs typeface="Times New Roman" charset="0"/>
            </a:endParaRPr>
          </a:p>
          <a:p>
            <a:pPr algn="just" eaLnBrk="1" hangingPunct="1">
              <a:lnSpc>
                <a:spcPct val="90000"/>
              </a:lnSpc>
              <a:buFont typeface="Wingdings" pitchFamily="2" charset="2"/>
              <a:buChar char="Ø"/>
            </a:pPr>
            <a:r>
              <a:rPr lang="fr-FR" sz="2000" b="1" dirty="0" smtClean="0">
                <a:solidFill>
                  <a:schemeClr val="bg2"/>
                </a:solidFill>
                <a:cs typeface="Times New Roman" charset="0"/>
              </a:rPr>
              <a:t>Des agglomérations n’auraient peut être jamais vu le jour sans la mise en exploitation de nombreux gisements durant la période coloniale.</a:t>
            </a:r>
          </a:p>
          <a:p>
            <a:pPr algn="just" eaLnBrk="1" hangingPunct="1">
              <a:lnSpc>
                <a:spcPct val="90000"/>
              </a:lnSpc>
              <a:buFont typeface="Wingdings" pitchFamily="2" charset="2"/>
              <a:buNone/>
            </a:pPr>
            <a:endParaRPr lang="fr-FR" sz="2000" b="1" dirty="0" smtClean="0">
              <a:solidFill>
                <a:schemeClr val="bg2"/>
              </a:solidFill>
              <a:cs typeface="Times New Roman" charset="0"/>
            </a:endParaRPr>
          </a:p>
          <a:p>
            <a:pPr algn="just" eaLnBrk="1" hangingPunct="1">
              <a:lnSpc>
                <a:spcPct val="90000"/>
              </a:lnSpc>
              <a:buFont typeface="Wingdings" pitchFamily="2" charset="2"/>
              <a:buChar char="Ø"/>
            </a:pPr>
            <a:r>
              <a:rPr lang="fr-FR" sz="2000" b="1" dirty="0" smtClean="0">
                <a:solidFill>
                  <a:schemeClr val="bg2"/>
                </a:solidFill>
                <a:cs typeface="Times New Roman" charset="0"/>
              </a:rPr>
              <a:t> Le désenclavement par la route et le chemin de fer et l’introduction de l’économie de marché ont précipité la décomposition des structures agro-pastorales semi-nomades qui prévalaient durant la période  précoloniales. </a:t>
            </a:r>
          </a:p>
        </p:txBody>
      </p:sp>
      <p:sp>
        <p:nvSpPr>
          <p:cNvPr id="30722" name="Espace réservé de la date 3"/>
          <p:cNvSpPr>
            <a:spLocks noGrp="1"/>
          </p:cNvSpPr>
          <p:nvPr>
            <p:ph type="dt" sz="half" idx="10"/>
          </p:nvPr>
        </p:nvSpPr>
        <p:spPr>
          <a:noFill/>
        </p:spPr>
        <p:txBody>
          <a:bodyPr/>
          <a:lstStyle/>
          <a:p>
            <a:fld id="{9DE65284-C52D-4547-95A0-1C912866BFE6}" type="datetime1">
              <a:rPr lang="fr-FR" smtClean="0"/>
              <a:pPr/>
              <a:t>03/10/2015</a:t>
            </a:fld>
            <a:endParaRPr lang="fr-FR"/>
          </a:p>
        </p:txBody>
      </p:sp>
      <p:sp>
        <p:nvSpPr>
          <p:cNvPr id="30724" name="Espace réservé du numéro de diapositive 5"/>
          <p:cNvSpPr>
            <a:spLocks noGrp="1"/>
          </p:cNvSpPr>
          <p:nvPr>
            <p:ph type="sldNum" sz="quarter" idx="12"/>
          </p:nvPr>
        </p:nvSpPr>
        <p:spPr>
          <a:noFill/>
        </p:spPr>
        <p:txBody>
          <a:bodyPr/>
          <a:lstStyle/>
          <a:p>
            <a:fld id="{6A7BD8DC-5999-4673-80F4-A4FB758BB8F5}" type="slidenum">
              <a:rPr lang="fr-FR"/>
              <a:pPr/>
              <a:t>36</a:t>
            </a:fld>
            <a:endParaRPr lang="fr-F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additive="base">
                                        <p:cTn id="7" dur="500" fill="hold"/>
                                        <p:tgtEl>
                                          <p:spTgt spid="921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anim calcmode="lin" valueType="num">
                                      <p:cBhvr additive="base">
                                        <p:cTn id="19"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5" end="5"/>
                                            </p:txEl>
                                          </p:spTgt>
                                        </p:tgtEl>
                                        <p:attrNameLst>
                                          <p:attrName>style.visibility</p:attrName>
                                        </p:attrNameLst>
                                      </p:cBhvr>
                                      <p:to>
                                        <p:strVal val="visible"/>
                                      </p:to>
                                    </p:set>
                                    <p:anim calcmode="lin" valueType="num">
                                      <p:cBhvr additive="base">
                                        <p:cTn id="25"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FR" dirty="0" smtClean="0"/>
              <a:t>C’est précisément durant cette période que les principaux gisements furent mis en exploitation : phosphate à </a:t>
            </a:r>
            <a:r>
              <a:rPr lang="fr-FR" b="1" dirty="0" smtClean="0"/>
              <a:t>Khouribga</a:t>
            </a:r>
            <a:r>
              <a:rPr lang="fr-FR" dirty="0" smtClean="0"/>
              <a:t> et </a:t>
            </a:r>
            <a:r>
              <a:rPr lang="fr-FR" b="1" dirty="0" smtClean="0"/>
              <a:t>Youssoufia</a:t>
            </a:r>
            <a:r>
              <a:rPr lang="fr-FR" dirty="0" smtClean="0"/>
              <a:t> (ex-Louis Gentil), plomb à </a:t>
            </a:r>
            <a:r>
              <a:rPr lang="fr-FR" b="1" dirty="0" err="1" smtClean="0"/>
              <a:t>Boubkere</a:t>
            </a:r>
            <a:r>
              <a:rPr lang="fr-FR" dirty="0" smtClean="0"/>
              <a:t> – </a:t>
            </a:r>
            <a:r>
              <a:rPr lang="fr-FR" b="1" dirty="0" err="1" smtClean="0"/>
              <a:t>Touissite</a:t>
            </a:r>
            <a:r>
              <a:rPr lang="fr-FR" dirty="0" smtClean="0"/>
              <a:t>, </a:t>
            </a:r>
            <a:r>
              <a:rPr lang="fr-FR" b="1" dirty="0" smtClean="0"/>
              <a:t>Sidi </a:t>
            </a:r>
            <a:r>
              <a:rPr lang="fr-FR" b="1" dirty="0" err="1" smtClean="0"/>
              <a:t>Lahcene</a:t>
            </a:r>
            <a:r>
              <a:rPr lang="fr-FR" dirty="0" smtClean="0"/>
              <a:t>, </a:t>
            </a:r>
            <a:r>
              <a:rPr lang="fr-FR" b="1" dirty="0" err="1" smtClean="0"/>
              <a:t>Ahouli</a:t>
            </a:r>
            <a:r>
              <a:rPr lang="fr-FR" b="1" dirty="0" smtClean="0"/>
              <a:t> et </a:t>
            </a:r>
            <a:r>
              <a:rPr lang="fr-FR" b="1" dirty="0" err="1" smtClean="0"/>
              <a:t>Mibladene</a:t>
            </a:r>
            <a:r>
              <a:rPr lang="fr-FR" dirty="0" smtClean="0"/>
              <a:t>, </a:t>
            </a:r>
            <a:r>
              <a:rPr lang="fr-FR" b="1" dirty="0" err="1" smtClean="0"/>
              <a:t>Ouichedene</a:t>
            </a:r>
            <a:r>
              <a:rPr lang="fr-FR" dirty="0" smtClean="0"/>
              <a:t>, fer à </a:t>
            </a:r>
            <a:r>
              <a:rPr lang="fr-FR" b="1" dirty="0" smtClean="0"/>
              <a:t>Aït Ammar</a:t>
            </a:r>
            <a:r>
              <a:rPr lang="fr-FR" dirty="0" smtClean="0"/>
              <a:t>, manganèse à </a:t>
            </a:r>
            <a:r>
              <a:rPr lang="fr-FR" b="1" dirty="0" err="1" smtClean="0"/>
              <a:t>Imini</a:t>
            </a:r>
            <a:r>
              <a:rPr lang="fr-FR" b="1" dirty="0" smtClean="0"/>
              <a:t> </a:t>
            </a:r>
            <a:r>
              <a:rPr lang="fr-FR" dirty="0" smtClean="0"/>
              <a:t>et </a:t>
            </a:r>
            <a:r>
              <a:rPr lang="fr-FR" b="1" dirty="0" err="1" smtClean="0"/>
              <a:t>Bouarfa</a:t>
            </a:r>
            <a:r>
              <a:rPr lang="fr-FR" dirty="0" smtClean="0"/>
              <a:t>, Cobalt à </a:t>
            </a:r>
            <a:r>
              <a:rPr lang="fr-FR" b="1" dirty="0" err="1" smtClean="0"/>
              <a:t>Bouazzer</a:t>
            </a:r>
            <a:r>
              <a:rPr lang="fr-FR" dirty="0" smtClean="0"/>
              <a:t>, antimoine,… et d’autres gisements de moindre importance. </a:t>
            </a:r>
          </a:p>
          <a:p>
            <a:endParaRPr lang="fr-FR" dirty="0"/>
          </a:p>
        </p:txBody>
      </p:sp>
      <p:sp>
        <p:nvSpPr>
          <p:cNvPr id="4" name="Espace réservé de la date 3"/>
          <p:cNvSpPr>
            <a:spLocks noGrp="1"/>
          </p:cNvSpPr>
          <p:nvPr>
            <p:ph type="dt" sz="half" idx="10"/>
          </p:nvPr>
        </p:nvSpPr>
        <p:spPr/>
        <p:txBody>
          <a:bodyPr/>
          <a:lstStyle/>
          <a:p>
            <a:fld id="{D01682BC-3DA0-4A96-91F1-1AC43C845850}"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37</a:t>
            </a:fld>
            <a:endParaRPr lang="fr-F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Espace réservé de la date 1"/>
          <p:cNvSpPr>
            <a:spLocks noGrp="1"/>
          </p:cNvSpPr>
          <p:nvPr>
            <p:ph type="dt" sz="half" idx="10"/>
          </p:nvPr>
        </p:nvSpPr>
        <p:spPr>
          <a:noFill/>
        </p:spPr>
        <p:txBody>
          <a:bodyPr/>
          <a:lstStyle/>
          <a:p>
            <a:fld id="{D434486D-B60A-46FB-A672-7A5917D11CD7}" type="datetime1">
              <a:rPr lang="fr-FR"/>
              <a:pPr/>
              <a:t>03/10/2015</a:t>
            </a:fld>
            <a:endParaRPr lang="fr-FR"/>
          </a:p>
        </p:txBody>
      </p:sp>
      <p:sp>
        <p:nvSpPr>
          <p:cNvPr id="9220"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9221" name="Espace réservé du numéro de diapositive 3"/>
          <p:cNvSpPr>
            <a:spLocks noGrp="1"/>
          </p:cNvSpPr>
          <p:nvPr>
            <p:ph type="sldNum" sz="quarter" idx="12"/>
          </p:nvPr>
        </p:nvSpPr>
        <p:spPr>
          <a:noFill/>
        </p:spPr>
        <p:txBody>
          <a:bodyPr/>
          <a:lstStyle/>
          <a:p>
            <a:fld id="{A9265B96-3EDD-447B-85A5-37AC566EAB06}" type="slidenum">
              <a:rPr lang="fr-FR"/>
              <a:pPr/>
              <a:t>38</a:t>
            </a:fld>
            <a:endParaRPr lang="fr-FR"/>
          </a:p>
        </p:txBody>
      </p:sp>
      <p:graphicFrame>
        <p:nvGraphicFramePr>
          <p:cNvPr id="9218" name="Object 2048"/>
          <p:cNvGraphicFramePr>
            <a:graphicFrameLocks noChangeAspect="1"/>
          </p:cNvGraphicFramePr>
          <p:nvPr/>
        </p:nvGraphicFramePr>
        <p:xfrm>
          <a:off x="0" y="0"/>
          <a:ext cx="9677400" cy="7256463"/>
        </p:xfrm>
        <a:graphic>
          <a:graphicData uri="http://schemas.openxmlformats.org/presentationml/2006/ole">
            <mc:AlternateContent xmlns:mc="http://schemas.openxmlformats.org/markup-compatibility/2006">
              <mc:Choice xmlns:v="urn:schemas-microsoft-com:vml" Requires="v">
                <p:oleObj spid="_x0000_s7193" name="Image bitmap" r:id="rId3" imgW="9752381" imgH="7314286" progId="PBrush">
                  <p:embed/>
                </p:oleObj>
              </mc:Choice>
              <mc:Fallback>
                <p:oleObj name="Image bitmap" r:id="rId3" imgW="9752381" imgH="7314286" progId="PBrush">
                  <p:embed/>
                  <p:pic>
                    <p:nvPicPr>
                      <p:cNvPr id="0" name="Object 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677400" cy="725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Espace réservé de la date 1"/>
          <p:cNvSpPr>
            <a:spLocks noGrp="1"/>
          </p:cNvSpPr>
          <p:nvPr>
            <p:ph type="dt" sz="half" idx="10"/>
          </p:nvPr>
        </p:nvSpPr>
        <p:spPr>
          <a:noFill/>
        </p:spPr>
        <p:txBody>
          <a:bodyPr/>
          <a:lstStyle/>
          <a:p>
            <a:fld id="{5D188FA1-0278-4ABE-A0A7-F10830C49536}" type="datetime1">
              <a:rPr lang="fr-FR"/>
              <a:pPr/>
              <a:t>03/10/2015</a:t>
            </a:fld>
            <a:endParaRPr lang="fr-FR"/>
          </a:p>
        </p:txBody>
      </p:sp>
      <p:sp>
        <p:nvSpPr>
          <p:cNvPr id="10244"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10245" name="Espace réservé du numéro de diapositive 3"/>
          <p:cNvSpPr>
            <a:spLocks noGrp="1"/>
          </p:cNvSpPr>
          <p:nvPr>
            <p:ph type="sldNum" sz="quarter" idx="12"/>
          </p:nvPr>
        </p:nvSpPr>
        <p:spPr>
          <a:noFill/>
        </p:spPr>
        <p:txBody>
          <a:bodyPr/>
          <a:lstStyle/>
          <a:p>
            <a:fld id="{F4ADCE5E-1101-4466-BB5A-227B6EC3A48D}" type="slidenum">
              <a:rPr lang="fr-FR"/>
              <a:pPr/>
              <a:t>39</a:t>
            </a:fld>
            <a:endParaRPr lang="fr-FR"/>
          </a:p>
        </p:txBody>
      </p:sp>
      <p:graphicFrame>
        <p:nvGraphicFramePr>
          <p:cNvPr id="10242" name="Object 2"/>
          <p:cNvGraphicFramePr>
            <a:graphicFrameLocks noChangeAspect="1"/>
          </p:cNvGraphicFramePr>
          <p:nvPr/>
        </p:nvGraphicFramePr>
        <p:xfrm>
          <a:off x="0" y="0"/>
          <a:ext cx="9677400" cy="7256463"/>
        </p:xfrm>
        <a:graphic>
          <a:graphicData uri="http://schemas.openxmlformats.org/presentationml/2006/ole">
            <mc:AlternateContent xmlns:mc="http://schemas.openxmlformats.org/markup-compatibility/2006">
              <mc:Choice xmlns:v="urn:schemas-microsoft-com:vml" Requires="v">
                <p:oleObj spid="_x0000_s8217" name="Image bitmap" r:id="rId3" imgW="9752381" imgH="7314286" progId="PBrush">
                  <p:embed/>
                </p:oleObj>
              </mc:Choice>
              <mc:Fallback>
                <p:oleObj name="Image bitmap" r:id="rId3" imgW="9752381" imgH="7314286" progId="PBrus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677400" cy="725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pPr lvl="0"/>
            <a:r>
              <a:rPr lang="fr-FR" sz="2600" b="1" dirty="0">
                <a:solidFill>
                  <a:prstClr val="black"/>
                </a:solidFill>
              </a:rPr>
              <a:t>Les civilisations anciennes et actuelles (égyptiennes, grecques, romaines, arabo-musulmanes, occidentales contemporaines ont tout le temps cherché à faire de la ville un symbole de richesse, de puissance et de civilisation</a:t>
            </a:r>
            <a:r>
              <a:rPr lang="fr-FR" sz="2600" b="1" dirty="0" smtClean="0">
                <a:solidFill>
                  <a:prstClr val="black"/>
                </a:solidFill>
              </a:rPr>
              <a:t>;</a:t>
            </a:r>
          </a:p>
          <a:p>
            <a:pPr marL="0" lvl="0" indent="0">
              <a:buNone/>
            </a:pPr>
            <a:endParaRPr lang="fr-FR" sz="2600" b="1" dirty="0">
              <a:solidFill>
                <a:prstClr val="black"/>
              </a:solidFill>
            </a:endParaRPr>
          </a:p>
          <a:p>
            <a:pPr lvl="0"/>
            <a:r>
              <a:rPr lang="fr-FR" sz="2600" b="1" dirty="0">
                <a:solidFill>
                  <a:prstClr val="black"/>
                </a:solidFill>
              </a:rPr>
              <a:t>Le tourisme permet de lire et de découvrir le passé de ces peuples à travers les monuments historiques, les musés, les lieux de culte, …etc.</a:t>
            </a:r>
          </a:p>
          <a:p>
            <a:endParaRPr lang="fr-FR" dirty="0"/>
          </a:p>
        </p:txBody>
      </p:sp>
    </p:spTree>
    <p:extLst>
      <p:ext uri="{BB962C8B-B14F-4D97-AF65-F5344CB8AC3E}">
        <p14:creationId xmlns:p14="http://schemas.microsoft.com/office/powerpoint/2010/main" val="11334191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a date 1"/>
          <p:cNvSpPr>
            <a:spLocks noGrp="1"/>
          </p:cNvSpPr>
          <p:nvPr>
            <p:ph type="dt" sz="half" idx="10"/>
          </p:nvPr>
        </p:nvSpPr>
        <p:spPr>
          <a:noFill/>
        </p:spPr>
        <p:txBody>
          <a:bodyPr/>
          <a:lstStyle/>
          <a:p>
            <a:fld id="{3653B681-1D3D-4B4C-A37E-44EAB5F4F377}" type="datetime1">
              <a:rPr lang="fr-FR"/>
              <a:pPr/>
              <a:t>03/10/2015</a:t>
            </a:fld>
            <a:endParaRPr lang="fr-FR"/>
          </a:p>
        </p:txBody>
      </p:sp>
      <p:sp>
        <p:nvSpPr>
          <p:cNvPr id="54275"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54276" name="Espace réservé du numéro de diapositive 3"/>
          <p:cNvSpPr>
            <a:spLocks noGrp="1"/>
          </p:cNvSpPr>
          <p:nvPr>
            <p:ph type="sldNum" sz="quarter" idx="12"/>
          </p:nvPr>
        </p:nvSpPr>
        <p:spPr>
          <a:noFill/>
        </p:spPr>
        <p:txBody>
          <a:bodyPr/>
          <a:lstStyle/>
          <a:p>
            <a:fld id="{459209C4-4A50-4CBB-9C22-D3F1F9CD3E23}" type="slidenum">
              <a:rPr lang="fr-FR"/>
              <a:pPr/>
              <a:t>40</a:t>
            </a:fld>
            <a:endParaRPr lang="fr-FR"/>
          </a:p>
        </p:txBody>
      </p:sp>
      <p:pic>
        <p:nvPicPr>
          <p:cNvPr id="54277" name="Picture 3"/>
          <p:cNvPicPr>
            <a:picLocks noChangeAspect="1" noChangeArrowheads="1"/>
          </p:cNvPicPr>
          <p:nvPr/>
        </p:nvPicPr>
        <p:blipFill>
          <a:blip r:embed="rId2"/>
          <a:srcRect/>
          <a:stretch>
            <a:fillRect/>
          </a:stretch>
        </p:blipFill>
        <p:spPr bwMode="auto">
          <a:xfrm>
            <a:off x="0" y="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a date 1"/>
          <p:cNvSpPr>
            <a:spLocks noGrp="1"/>
          </p:cNvSpPr>
          <p:nvPr>
            <p:ph type="dt" sz="half" idx="10"/>
          </p:nvPr>
        </p:nvSpPr>
        <p:spPr>
          <a:noFill/>
        </p:spPr>
        <p:txBody>
          <a:bodyPr/>
          <a:lstStyle/>
          <a:p>
            <a:fld id="{C529F590-4840-444F-A841-F24DA2CE5E8D}" type="datetime1">
              <a:rPr lang="fr-FR"/>
              <a:pPr/>
              <a:t>03/10/2015</a:t>
            </a:fld>
            <a:endParaRPr lang="fr-FR"/>
          </a:p>
        </p:txBody>
      </p:sp>
      <p:sp>
        <p:nvSpPr>
          <p:cNvPr id="55299"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55300" name="Espace réservé du numéro de diapositive 3"/>
          <p:cNvSpPr>
            <a:spLocks noGrp="1"/>
          </p:cNvSpPr>
          <p:nvPr>
            <p:ph type="sldNum" sz="quarter" idx="12"/>
          </p:nvPr>
        </p:nvSpPr>
        <p:spPr>
          <a:noFill/>
        </p:spPr>
        <p:txBody>
          <a:bodyPr/>
          <a:lstStyle/>
          <a:p>
            <a:fld id="{29E55067-F06D-4B08-94AC-2A16D2CD55C1}" type="slidenum">
              <a:rPr lang="fr-FR"/>
              <a:pPr/>
              <a:t>41</a:t>
            </a:fld>
            <a:endParaRPr lang="fr-FR"/>
          </a:p>
        </p:txBody>
      </p:sp>
      <p:pic>
        <p:nvPicPr>
          <p:cNvPr id="55301"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a date 1"/>
          <p:cNvSpPr>
            <a:spLocks noGrp="1"/>
          </p:cNvSpPr>
          <p:nvPr>
            <p:ph type="dt" sz="half" idx="10"/>
          </p:nvPr>
        </p:nvSpPr>
        <p:spPr>
          <a:noFill/>
        </p:spPr>
        <p:txBody>
          <a:bodyPr/>
          <a:lstStyle/>
          <a:p>
            <a:fld id="{BA187DEC-6A0E-46F4-A059-0EBE2E04DCB3}" type="datetime1">
              <a:rPr lang="fr-FR"/>
              <a:pPr/>
              <a:t>03/10/2015</a:t>
            </a:fld>
            <a:endParaRPr lang="fr-FR"/>
          </a:p>
        </p:txBody>
      </p:sp>
      <p:sp>
        <p:nvSpPr>
          <p:cNvPr id="62467"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62468" name="Espace réservé du numéro de diapositive 3"/>
          <p:cNvSpPr>
            <a:spLocks noGrp="1"/>
          </p:cNvSpPr>
          <p:nvPr>
            <p:ph type="sldNum" sz="quarter" idx="12"/>
          </p:nvPr>
        </p:nvSpPr>
        <p:spPr>
          <a:noFill/>
        </p:spPr>
        <p:txBody>
          <a:bodyPr/>
          <a:lstStyle/>
          <a:p>
            <a:fld id="{78440E79-CF81-4825-8CFE-376BE2654B71}" type="slidenum">
              <a:rPr lang="fr-FR"/>
              <a:pPr/>
              <a:t>42</a:t>
            </a:fld>
            <a:endParaRPr lang="fr-FR"/>
          </a:p>
        </p:txBody>
      </p:sp>
      <p:pic>
        <p:nvPicPr>
          <p:cNvPr id="62469"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5400" b="1" dirty="0" err="1" smtClean="0"/>
              <a:t>Jerada</a:t>
            </a:r>
            <a:endParaRPr lang="fr-FR" sz="5400" b="1" dirty="0"/>
          </a:p>
        </p:txBody>
      </p:sp>
      <p:pic>
        <p:nvPicPr>
          <p:cNvPr id="6146" name="Picture 2"/>
          <p:cNvPicPr>
            <a:picLocks noGrp="1" noChangeAspect="1" noChangeArrowheads="1"/>
          </p:cNvPicPr>
          <p:nvPr>
            <p:ph idx="1"/>
          </p:nvPr>
        </p:nvPicPr>
        <p:blipFill>
          <a:blip r:embed="rId2"/>
          <a:stretch>
            <a:fillRect/>
          </a:stretch>
        </p:blipFill>
        <p:spPr bwMode="auto">
          <a:xfrm>
            <a:off x="965655" y="1600200"/>
            <a:ext cx="7212689" cy="4525963"/>
          </a:xfrm>
          <a:prstGeom prst="rect">
            <a:avLst/>
          </a:prstGeom>
          <a:noFill/>
          <a:ln w="9525">
            <a:noFill/>
            <a:miter lim="800000"/>
            <a:headEnd/>
            <a:tailEnd/>
          </a:ln>
          <a:effectLst/>
        </p:spPr>
      </p:pic>
      <p:sp>
        <p:nvSpPr>
          <p:cNvPr id="4" name="Espace réservé de la date 3"/>
          <p:cNvSpPr>
            <a:spLocks noGrp="1"/>
          </p:cNvSpPr>
          <p:nvPr>
            <p:ph type="dt" sz="half" idx="10"/>
          </p:nvPr>
        </p:nvSpPr>
        <p:spPr/>
        <p:txBody>
          <a:bodyPr/>
          <a:lstStyle/>
          <a:p>
            <a:fld id="{D01682BC-3DA0-4A96-91F1-1AC43C845850}"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43</a:t>
            </a:fld>
            <a:endParaRPr lang="fr-F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p:cNvSpPr>
            <a:spLocks noGrp="1" noChangeArrowheads="1"/>
          </p:cNvSpPr>
          <p:nvPr>
            <p:ph type="title"/>
          </p:nvPr>
        </p:nvSpPr>
        <p:spPr>
          <a:xfrm>
            <a:off x="468312" y="1196975"/>
            <a:ext cx="8389967" cy="4306888"/>
          </a:xfrm>
        </p:spPr>
        <p:txBody>
          <a:bodyPr>
            <a:normAutofit/>
          </a:bodyPr>
          <a:lstStyle/>
          <a:p>
            <a:pPr algn="l" eaLnBrk="1" hangingPunct="1">
              <a:lnSpc>
                <a:spcPct val="110000"/>
              </a:lnSpc>
            </a:pPr>
            <a:r>
              <a:rPr lang="fr-FR" sz="4000" b="1" dirty="0" smtClean="0"/>
              <a:t>S’il y a une activité minière qui a conduit à des bouleversements socio-spatiaux irréversibles et qui a surtout produit une </a:t>
            </a:r>
            <a:r>
              <a:rPr lang="fr-FR" sz="4000" b="1" i="1" dirty="0" smtClean="0">
                <a:solidFill>
                  <a:srgbClr val="FF6600"/>
                </a:solidFill>
              </a:rPr>
              <a:t>urbanisation durable </a:t>
            </a:r>
            <a:r>
              <a:rPr lang="fr-FR" sz="4000" b="1" dirty="0" smtClean="0"/>
              <a:t>dans les zones de production, c’est bien </a:t>
            </a:r>
            <a:br>
              <a:rPr lang="fr-FR" sz="4000" b="1" dirty="0" smtClean="0"/>
            </a:br>
            <a:r>
              <a:rPr lang="fr-FR" sz="4000" b="1" dirty="0" smtClean="0">
                <a:solidFill>
                  <a:srgbClr val="F40000"/>
                </a:solidFill>
              </a:rPr>
              <a:t>le phosphate. </a:t>
            </a:r>
            <a:r>
              <a:rPr lang="fr-FR" b="1" dirty="0" smtClean="0"/>
              <a:t> </a:t>
            </a:r>
          </a:p>
        </p:txBody>
      </p:sp>
      <p:sp>
        <p:nvSpPr>
          <p:cNvPr id="31746" name="Espace réservé de la date 2"/>
          <p:cNvSpPr>
            <a:spLocks noGrp="1"/>
          </p:cNvSpPr>
          <p:nvPr>
            <p:ph type="dt" sz="half" idx="10"/>
          </p:nvPr>
        </p:nvSpPr>
        <p:spPr>
          <a:noFill/>
        </p:spPr>
        <p:txBody>
          <a:bodyPr/>
          <a:lstStyle/>
          <a:p>
            <a:fld id="{B720F441-18FB-4925-A201-2899E165396F}" type="datetime1">
              <a:rPr lang="fr-FR" smtClean="0"/>
              <a:pPr/>
              <a:t>03/10/2015</a:t>
            </a:fld>
            <a:endParaRPr lang="fr-FR"/>
          </a:p>
        </p:txBody>
      </p:sp>
      <p:sp>
        <p:nvSpPr>
          <p:cNvPr id="31748" name="Espace réservé du numéro de diapositive 4"/>
          <p:cNvSpPr>
            <a:spLocks noGrp="1"/>
          </p:cNvSpPr>
          <p:nvPr>
            <p:ph type="sldNum" sz="quarter" idx="12"/>
          </p:nvPr>
        </p:nvSpPr>
        <p:spPr>
          <a:noFill/>
        </p:spPr>
        <p:txBody>
          <a:bodyPr/>
          <a:lstStyle/>
          <a:p>
            <a:fld id="{3F6D3B01-A2FA-425D-BBBD-7BC35EF50E6A}" type="slidenum">
              <a:rPr lang="fr-FR"/>
              <a:pPr/>
              <a:t>44</a:t>
            </a:fld>
            <a:endParaRPr lang="fr-F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a:xfrm>
            <a:off x="611188" y="476250"/>
            <a:ext cx="7993062" cy="1152525"/>
          </a:xfrm>
          <a:solidFill>
            <a:schemeClr val="accent6">
              <a:lumMod val="40000"/>
              <a:lumOff val="60000"/>
            </a:schemeClr>
          </a:solidFill>
          <a:ln>
            <a:solidFill>
              <a:schemeClr val="tx2"/>
            </a:solidFill>
          </a:ln>
        </p:spPr>
        <p:txBody>
          <a:bodyPr/>
          <a:lstStyle/>
          <a:p>
            <a:pPr algn="just" eaLnBrk="1" hangingPunct="1"/>
            <a:r>
              <a:rPr lang="fr-FR" sz="2000" b="1" dirty="0" smtClean="0">
                <a:solidFill>
                  <a:srgbClr val="C00000"/>
                </a:solidFill>
                <a:latin typeface="Arial" charset="0"/>
                <a:cs typeface="Arial" charset="0"/>
              </a:rPr>
              <a:t>L’exploitation des gisements de phosphate dans les zones de Oulad Abdoune et </a:t>
            </a:r>
            <a:r>
              <a:rPr lang="fr-FR" sz="2000" b="1" dirty="0" err="1" smtClean="0">
                <a:solidFill>
                  <a:srgbClr val="C00000"/>
                </a:solidFill>
                <a:latin typeface="Arial" charset="0"/>
                <a:cs typeface="Arial" charset="0"/>
              </a:rPr>
              <a:t>Gantour</a:t>
            </a:r>
            <a:r>
              <a:rPr lang="fr-FR" sz="2000" b="1" dirty="0" smtClean="0">
                <a:solidFill>
                  <a:srgbClr val="C00000"/>
                </a:solidFill>
                <a:latin typeface="Arial" charset="0"/>
                <a:cs typeface="Arial" charset="0"/>
              </a:rPr>
              <a:t> a été le principal vecteur de l’urbanisation:</a:t>
            </a:r>
            <a:endParaRPr lang="fr-FR" sz="2000" b="1" dirty="0" smtClean="0">
              <a:solidFill>
                <a:srgbClr val="C00000"/>
              </a:solidFill>
            </a:endParaRPr>
          </a:p>
        </p:txBody>
      </p:sp>
      <p:sp>
        <p:nvSpPr>
          <p:cNvPr id="10243" name="Rectangle 3"/>
          <p:cNvSpPr>
            <a:spLocks noGrp="1" noChangeArrowheads="1"/>
          </p:cNvSpPr>
          <p:nvPr>
            <p:ph idx="1"/>
          </p:nvPr>
        </p:nvSpPr>
        <p:spPr>
          <a:xfrm>
            <a:off x="468312" y="1989138"/>
            <a:ext cx="8424167" cy="3888134"/>
          </a:xfrm>
          <a:solidFill>
            <a:schemeClr val="accent6">
              <a:lumMod val="40000"/>
              <a:lumOff val="60000"/>
            </a:schemeClr>
          </a:solidFill>
          <a:ln>
            <a:solidFill>
              <a:schemeClr val="hlink"/>
            </a:solidFill>
          </a:ln>
        </p:spPr>
        <p:txBody>
          <a:bodyPr/>
          <a:lstStyle/>
          <a:p>
            <a:pPr algn="just" eaLnBrk="1" hangingPunct="1">
              <a:lnSpc>
                <a:spcPct val="90000"/>
              </a:lnSpc>
              <a:buFont typeface="Wingdings" pitchFamily="2" charset="2"/>
              <a:buChar char="Ø"/>
            </a:pPr>
            <a:r>
              <a:rPr lang="fr-FR" sz="2000" b="1" dirty="0" smtClean="0">
                <a:solidFill>
                  <a:srgbClr val="C00000"/>
                </a:solidFill>
              </a:rPr>
              <a:t>En faisant surgir ex nihilo des agglomérations de tailles différentes (Khouribga, Boujniba, Boulanouar, Hattane, Youssoufia, …etc.)</a:t>
            </a:r>
          </a:p>
          <a:p>
            <a:pPr algn="just" eaLnBrk="1" hangingPunct="1">
              <a:lnSpc>
                <a:spcPct val="90000"/>
              </a:lnSpc>
              <a:buFont typeface="Wingdings" pitchFamily="2" charset="2"/>
              <a:buChar char="Ø"/>
            </a:pPr>
            <a:r>
              <a:rPr lang="fr-FR" sz="2000" b="1" dirty="0" smtClean="0">
                <a:solidFill>
                  <a:srgbClr val="C00000"/>
                </a:solidFill>
              </a:rPr>
              <a:t>En favorisant la sédentarisation des nomades dans les régions de production.</a:t>
            </a:r>
          </a:p>
          <a:p>
            <a:pPr algn="just" eaLnBrk="1" hangingPunct="1">
              <a:lnSpc>
                <a:spcPct val="90000"/>
              </a:lnSpc>
              <a:buFont typeface="Wingdings" pitchFamily="2" charset="2"/>
              <a:buChar char="Ø"/>
            </a:pPr>
            <a:r>
              <a:rPr lang="fr-FR" sz="2000" b="1" dirty="0" smtClean="0">
                <a:solidFill>
                  <a:srgbClr val="C00000"/>
                </a:solidFill>
              </a:rPr>
              <a:t>En contribuant à la décomposition des structures tribales et agro-pastorales précoloniales dans les zones de production.</a:t>
            </a:r>
          </a:p>
          <a:p>
            <a:pPr algn="just" eaLnBrk="1" hangingPunct="1">
              <a:lnSpc>
                <a:spcPct val="90000"/>
              </a:lnSpc>
              <a:buFont typeface="Wingdings" pitchFamily="2" charset="2"/>
              <a:buChar char="Ø"/>
            </a:pPr>
            <a:r>
              <a:rPr lang="fr-FR" sz="2000" b="1" dirty="0" smtClean="0">
                <a:solidFill>
                  <a:srgbClr val="C00000"/>
                </a:solidFill>
              </a:rPr>
              <a:t>En donnant naissance à une nouvelle catégorie sociale : </a:t>
            </a:r>
            <a:r>
              <a:rPr lang="fr-FR" sz="2000" b="1" i="1" dirty="0" smtClean="0">
                <a:solidFill>
                  <a:srgbClr val="C00000"/>
                </a:solidFill>
              </a:rPr>
              <a:t>le prolétariat minier.</a:t>
            </a:r>
          </a:p>
          <a:p>
            <a:pPr algn="just" eaLnBrk="1" hangingPunct="1">
              <a:lnSpc>
                <a:spcPct val="90000"/>
              </a:lnSpc>
              <a:buFont typeface="Wingdings" pitchFamily="2" charset="2"/>
              <a:buChar char="Ø"/>
            </a:pPr>
            <a:r>
              <a:rPr lang="fr-FR" sz="2000" b="1" dirty="0" smtClean="0">
                <a:solidFill>
                  <a:srgbClr val="C00000"/>
                </a:solidFill>
              </a:rPr>
              <a:t>Et surtout en amenant vers les zones de production des populations de diverses régions.</a:t>
            </a:r>
          </a:p>
          <a:p>
            <a:pPr algn="just" eaLnBrk="1" hangingPunct="1">
              <a:lnSpc>
                <a:spcPct val="90000"/>
              </a:lnSpc>
            </a:pPr>
            <a:endParaRPr lang="fr-FR" sz="2000" b="1" dirty="0" smtClean="0">
              <a:solidFill>
                <a:srgbClr val="C00000"/>
              </a:solidFill>
            </a:endParaRPr>
          </a:p>
          <a:p>
            <a:pPr algn="just" eaLnBrk="1" hangingPunct="1">
              <a:lnSpc>
                <a:spcPct val="90000"/>
              </a:lnSpc>
            </a:pPr>
            <a:endParaRPr lang="fr-FR" sz="2000" b="1" dirty="0" smtClean="0">
              <a:solidFill>
                <a:srgbClr val="C00000"/>
              </a:solidFill>
            </a:endParaRPr>
          </a:p>
        </p:txBody>
      </p:sp>
      <p:sp>
        <p:nvSpPr>
          <p:cNvPr id="32770" name="Espace réservé de la date 3"/>
          <p:cNvSpPr>
            <a:spLocks noGrp="1"/>
          </p:cNvSpPr>
          <p:nvPr>
            <p:ph type="dt" sz="half" idx="10"/>
          </p:nvPr>
        </p:nvSpPr>
        <p:spPr>
          <a:noFill/>
        </p:spPr>
        <p:txBody>
          <a:bodyPr/>
          <a:lstStyle/>
          <a:p>
            <a:fld id="{6A83528A-2C41-4C3F-A50F-42D7B5B8D7B0}" type="datetime1">
              <a:rPr lang="fr-FR" smtClean="0"/>
              <a:pPr/>
              <a:t>03/10/2015</a:t>
            </a:fld>
            <a:endParaRPr lang="fr-FR"/>
          </a:p>
        </p:txBody>
      </p:sp>
      <p:sp>
        <p:nvSpPr>
          <p:cNvPr id="32772" name="Espace réservé du numéro de diapositive 5"/>
          <p:cNvSpPr>
            <a:spLocks noGrp="1"/>
          </p:cNvSpPr>
          <p:nvPr>
            <p:ph type="sldNum" sz="quarter" idx="12"/>
          </p:nvPr>
        </p:nvSpPr>
        <p:spPr>
          <a:noFill/>
        </p:spPr>
        <p:txBody>
          <a:bodyPr/>
          <a:lstStyle/>
          <a:p>
            <a:fld id="{28F7E75B-DD80-496B-8038-A019BA6A6527}" type="slidenum">
              <a:rPr lang="fr-FR"/>
              <a:pPr/>
              <a:t>45</a:t>
            </a:fld>
            <a:endParaRPr lang="fr-F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additive="base">
                                        <p:cTn id="31" dur="500" fill="hold"/>
                                        <p:tgtEl>
                                          <p:spTgt spid="1024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24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2214554"/>
            <a:ext cx="8786874" cy="1428760"/>
          </a:xfrm>
          <a:solidFill>
            <a:schemeClr val="bg1"/>
          </a:solidFill>
          <a:ln>
            <a:solidFill>
              <a:schemeClr val="bg1"/>
            </a:solidFill>
          </a:ln>
        </p:spPr>
        <p:txBody>
          <a:bodyPr>
            <a:normAutofit fontScale="90000"/>
          </a:bodyPr>
          <a:lstStyle/>
          <a:p>
            <a:r>
              <a:rPr lang="fr-FR" b="1" dirty="0" smtClean="0"/>
              <a:t/>
            </a:r>
            <a:br>
              <a:rPr lang="fr-FR" b="1" dirty="0" smtClean="0"/>
            </a:br>
            <a:r>
              <a:rPr lang="fr-FR" b="1" dirty="0" smtClean="0"/>
              <a:t>III - Spécificités </a:t>
            </a:r>
            <a:r>
              <a:rPr lang="fr-FR" b="1" dirty="0" smtClean="0"/>
              <a:t>urbanistiques des </a:t>
            </a:r>
            <a:r>
              <a:rPr lang="fr-FR" b="1" dirty="0" smtClean="0"/>
              <a:t>villes minières </a:t>
            </a:r>
            <a:r>
              <a:rPr lang="fr-FR" b="1" dirty="0" smtClean="0"/>
              <a:t>marocaines;</a:t>
            </a:r>
            <a:r>
              <a:rPr lang="fr-FR" b="1" dirty="0" smtClean="0"/>
              <a:t/>
            </a:r>
            <a:br>
              <a:rPr lang="fr-FR" b="1" dirty="0" smtClean="0"/>
            </a:br>
            <a:endParaRPr lang="fr-F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lnSpcReduction="10000"/>
          </a:bodyPr>
          <a:lstStyle/>
          <a:p>
            <a:r>
              <a:rPr lang="fr-FR" b="1" i="1" dirty="0" smtClean="0"/>
              <a:t>L’urbanisme est une expression de la hiérarchie et de la ségrégation socio-spatiale </a:t>
            </a:r>
          </a:p>
          <a:p>
            <a:endParaRPr lang="fr-FR" b="1" i="1" dirty="0" smtClean="0"/>
          </a:p>
          <a:p>
            <a:r>
              <a:rPr lang="fr-FR" b="1" i="1" dirty="0" smtClean="0"/>
              <a:t>Le logement minier : puissant instrument de stabilisation, d’adaptation et de domestication de la force de travail</a:t>
            </a:r>
          </a:p>
          <a:p>
            <a:endParaRPr lang="fr-FR" b="1" i="1" dirty="0" smtClean="0"/>
          </a:p>
          <a:p>
            <a:r>
              <a:rPr lang="fr-FR" b="1" i="1" dirty="0" smtClean="0"/>
              <a:t>Les villes minières constituent un mélange de modèles urbanistiques</a:t>
            </a:r>
          </a:p>
          <a:p>
            <a:endParaRPr lang="fr-FR" dirty="0"/>
          </a:p>
        </p:txBody>
      </p:sp>
      <p:sp>
        <p:nvSpPr>
          <p:cNvPr id="4" name="Espace réservé de la date 3"/>
          <p:cNvSpPr>
            <a:spLocks noGrp="1"/>
          </p:cNvSpPr>
          <p:nvPr>
            <p:ph type="dt" sz="half" idx="10"/>
          </p:nvPr>
        </p:nvSpPr>
        <p:spPr/>
        <p:txBody>
          <a:bodyPr/>
          <a:lstStyle/>
          <a:p>
            <a:fld id="{D01682BC-3DA0-4A96-91F1-1AC43C845850}"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47</a:t>
            </a:fld>
            <a:endParaRPr lang="fr-F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b="1" i="1" dirty="0" smtClean="0"/>
              <a:t>1- Le logement pour cadres : le culte de la cité-jardin : des oasis dans un désert</a:t>
            </a:r>
          </a:p>
          <a:p>
            <a:endParaRPr lang="fr-FR" b="1" i="1" dirty="0" smtClean="0"/>
          </a:p>
          <a:p>
            <a:r>
              <a:rPr lang="fr-FR" b="1" dirty="0" smtClean="0"/>
              <a:t>2- Les cités ouvrières  : « médina » et habitat du plus grand nombre</a:t>
            </a:r>
          </a:p>
          <a:p>
            <a:endParaRPr lang="fr-FR" b="1" dirty="0" smtClean="0"/>
          </a:p>
          <a:p>
            <a:r>
              <a:rPr lang="fr-FR" b="1" dirty="0" smtClean="0"/>
              <a:t>3 - La séparation entre zone minière et zone extra-minière;</a:t>
            </a:r>
          </a:p>
          <a:p>
            <a:endParaRPr lang="fr-FR" b="1" i="1" dirty="0" smtClean="0"/>
          </a:p>
          <a:p>
            <a:endParaRPr lang="fr-FR" dirty="0"/>
          </a:p>
        </p:txBody>
      </p:sp>
      <p:sp>
        <p:nvSpPr>
          <p:cNvPr id="4" name="Espace réservé de la date 3"/>
          <p:cNvSpPr>
            <a:spLocks noGrp="1"/>
          </p:cNvSpPr>
          <p:nvPr>
            <p:ph type="dt" sz="half" idx="10"/>
          </p:nvPr>
        </p:nvSpPr>
        <p:spPr/>
        <p:txBody>
          <a:bodyPr/>
          <a:lstStyle/>
          <a:p>
            <a:fld id="{D01682BC-3DA0-4A96-91F1-1AC43C845850}"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48</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a date 1"/>
          <p:cNvSpPr>
            <a:spLocks noGrp="1"/>
          </p:cNvSpPr>
          <p:nvPr>
            <p:ph type="dt" sz="half" idx="10"/>
          </p:nvPr>
        </p:nvSpPr>
        <p:spPr>
          <a:noFill/>
        </p:spPr>
        <p:txBody>
          <a:bodyPr/>
          <a:lstStyle/>
          <a:p>
            <a:fld id="{FBC060ED-F372-4091-925A-4D463B7BBD51}" type="datetime1">
              <a:rPr lang="fr-FR"/>
              <a:pPr/>
              <a:t>03/10/2015</a:t>
            </a:fld>
            <a:endParaRPr lang="fr-FR"/>
          </a:p>
        </p:txBody>
      </p:sp>
      <p:sp>
        <p:nvSpPr>
          <p:cNvPr id="56323"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56324" name="Espace réservé du numéro de diapositive 3"/>
          <p:cNvSpPr>
            <a:spLocks noGrp="1"/>
          </p:cNvSpPr>
          <p:nvPr>
            <p:ph type="sldNum" sz="quarter" idx="12"/>
          </p:nvPr>
        </p:nvSpPr>
        <p:spPr>
          <a:noFill/>
        </p:spPr>
        <p:txBody>
          <a:bodyPr/>
          <a:lstStyle/>
          <a:p>
            <a:fld id="{4FD8BDB7-D39C-4D8C-BFB7-E4EE12F4F0A3}" type="slidenum">
              <a:rPr lang="fr-FR"/>
              <a:pPr/>
              <a:t>49</a:t>
            </a:fld>
            <a:endParaRPr lang="fr-FR"/>
          </a:p>
        </p:txBody>
      </p:sp>
      <p:pic>
        <p:nvPicPr>
          <p:cNvPr id="56325"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348" y="642918"/>
            <a:ext cx="7986714" cy="1428760"/>
          </a:xfrm>
        </p:spPr>
        <p:txBody>
          <a:bodyPr>
            <a:normAutofit/>
          </a:bodyPr>
          <a:lstStyle/>
          <a:p>
            <a:r>
              <a:rPr lang="fr-FR" sz="2400" b="1" dirty="0" smtClean="0">
                <a:solidFill>
                  <a:srgbClr val="C00000"/>
                </a:solidFill>
              </a:rPr>
              <a:t>L’urbanisme est un facteur d’attractivité et de compétitivité touristique, comme l’activité touristique peut être un facteur d’urbanisation et de développement urbain.</a:t>
            </a:r>
            <a:endParaRPr lang="fr-FR" sz="2400" b="1" dirty="0">
              <a:solidFill>
                <a:srgbClr val="C00000"/>
              </a:solidFill>
            </a:endParaRPr>
          </a:p>
        </p:txBody>
      </p:sp>
      <p:sp>
        <p:nvSpPr>
          <p:cNvPr id="4" name="Espace réservé de la date 3"/>
          <p:cNvSpPr>
            <a:spLocks noGrp="1"/>
          </p:cNvSpPr>
          <p:nvPr>
            <p:ph type="dt" sz="half" idx="10"/>
          </p:nvPr>
        </p:nvSpPr>
        <p:spPr/>
        <p:txBody>
          <a:bodyPr/>
          <a:lstStyle/>
          <a:p>
            <a:fld id="{611039D3-F8C0-4828-B844-4E558AC2B8B7}"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CB2AB752-43EB-4FAB-9E9C-6FE4AD142DFA}" type="slidenum">
              <a:rPr lang="fr-FR" smtClean="0"/>
              <a:pPr/>
              <a:t>5</a:t>
            </a:fld>
            <a:endParaRPr lang="fr-FR"/>
          </a:p>
        </p:txBody>
      </p:sp>
      <p:sp>
        <p:nvSpPr>
          <p:cNvPr id="6" name="Espace réservé du pied de page 5"/>
          <p:cNvSpPr>
            <a:spLocks noGrp="1"/>
          </p:cNvSpPr>
          <p:nvPr>
            <p:ph type="ftr" sz="quarter" idx="11"/>
          </p:nvPr>
        </p:nvSpPr>
        <p:spPr/>
        <p:txBody>
          <a:bodyPr/>
          <a:lstStyle/>
          <a:p>
            <a:r>
              <a:rPr lang="fr-FR" smtClean="0"/>
              <a:t>Pr. Abdelaziz ADIDI</a:t>
            </a:r>
            <a:endParaRPr lang="fr-FR"/>
          </a:p>
        </p:txBody>
      </p:sp>
      <p:pic>
        <p:nvPicPr>
          <p:cNvPr id="7" name="Picture 4"/>
          <p:cNvPicPr>
            <a:picLocks noGrp="1" noChangeAspect="1" noChangeArrowheads="1"/>
          </p:cNvPicPr>
          <p:nvPr>
            <p:ph sz="quarter" idx="1"/>
          </p:nvPr>
        </p:nvPicPr>
        <p:blipFill>
          <a:blip r:embed="rId2"/>
          <a:srcRect/>
          <a:stretch>
            <a:fillRect/>
          </a:stretch>
        </p:blipFill>
        <p:spPr bwMode="auto">
          <a:xfrm>
            <a:off x="4286248" y="5715016"/>
            <a:ext cx="935227" cy="627641"/>
          </a:xfrm>
          <a:prstGeom prst="rect">
            <a:avLst/>
          </a:prstGeom>
          <a:noFill/>
          <a:ln w="9525">
            <a:noFill/>
            <a:miter lim="800000"/>
            <a:headEnd/>
            <a:tailEnd/>
          </a:ln>
        </p:spPr>
      </p:pic>
      <p:sp>
        <p:nvSpPr>
          <p:cNvPr id="8" name="ZoneTexte 7"/>
          <p:cNvSpPr txBox="1"/>
          <p:nvPr/>
        </p:nvSpPr>
        <p:spPr>
          <a:xfrm>
            <a:off x="642910" y="2285992"/>
            <a:ext cx="8215370" cy="2554545"/>
          </a:xfrm>
          <a:prstGeom prst="rect">
            <a:avLst/>
          </a:prstGeom>
          <a:noFill/>
        </p:spPr>
        <p:txBody>
          <a:bodyPr wrap="square" rtlCol="0">
            <a:spAutoFit/>
          </a:bodyPr>
          <a:lstStyle/>
          <a:p>
            <a:r>
              <a:rPr lang="fr-FR" sz="3200" b="1" dirty="0" smtClean="0"/>
              <a:t>Une ville bien ordonnée, propre, bien équipée, sûre, non polluée,  offrant un paysage urbain agréable et une </a:t>
            </a:r>
            <a:r>
              <a:rPr lang="fr-FR" sz="3200" b="1" dirty="0"/>
              <a:t>meilleure qualité </a:t>
            </a:r>
            <a:r>
              <a:rPr lang="fr-FR" sz="3200" b="1" dirty="0" smtClean="0"/>
              <a:t>de vie à ses habitants et à ses visiteurs a toutes les chances d’être une destination touristique privilégiée.   </a:t>
            </a:r>
            <a:endParaRPr lang="fr-FR" sz="3200" b="1" dirty="0"/>
          </a:p>
        </p:txBody>
      </p:sp>
    </p:spTree>
    <p:extLst>
      <p:ext uri="{BB962C8B-B14F-4D97-AF65-F5344CB8AC3E}">
        <p14:creationId xmlns:p14="http://schemas.microsoft.com/office/powerpoint/2010/main" val="159755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a date 1"/>
          <p:cNvSpPr>
            <a:spLocks noGrp="1"/>
          </p:cNvSpPr>
          <p:nvPr>
            <p:ph type="dt" sz="half" idx="10"/>
          </p:nvPr>
        </p:nvSpPr>
        <p:spPr>
          <a:noFill/>
        </p:spPr>
        <p:txBody>
          <a:bodyPr/>
          <a:lstStyle/>
          <a:p>
            <a:fld id="{289629C0-44B5-4F6C-B0CC-F0392F08A553}" type="datetime1">
              <a:rPr lang="fr-FR"/>
              <a:pPr/>
              <a:t>03/10/2015</a:t>
            </a:fld>
            <a:endParaRPr lang="fr-FR"/>
          </a:p>
        </p:txBody>
      </p:sp>
      <p:sp>
        <p:nvSpPr>
          <p:cNvPr id="57347"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57348" name="Espace réservé du numéro de diapositive 3"/>
          <p:cNvSpPr>
            <a:spLocks noGrp="1"/>
          </p:cNvSpPr>
          <p:nvPr>
            <p:ph type="sldNum" sz="quarter" idx="12"/>
          </p:nvPr>
        </p:nvSpPr>
        <p:spPr>
          <a:noFill/>
        </p:spPr>
        <p:txBody>
          <a:bodyPr/>
          <a:lstStyle/>
          <a:p>
            <a:fld id="{D580E404-B13B-4D56-BE19-A30D98ABF58B}" type="slidenum">
              <a:rPr lang="fr-FR"/>
              <a:pPr/>
              <a:t>50</a:t>
            </a:fld>
            <a:endParaRPr lang="fr-FR"/>
          </a:p>
        </p:txBody>
      </p:sp>
      <p:pic>
        <p:nvPicPr>
          <p:cNvPr id="57349"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a date 1"/>
          <p:cNvSpPr>
            <a:spLocks noGrp="1"/>
          </p:cNvSpPr>
          <p:nvPr>
            <p:ph type="dt" sz="half" idx="10"/>
          </p:nvPr>
        </p:nvSpPr>
        <p:spPr>
          <a:noFill/>
        </p:spPr>
        <p:txBody>
          <a:bodyPr/>
          <a:lstStyle/>
          <a:p>
            <a:fld id="{A068516A-29D8-4BAD-A9F6-A5AB25F9620C}" type="datetime1">
              <a:rPr lang="fr-FR"/>
              <a:pPr/>
              <a:t>03/10/2015</a:t>
            </a:fld>
            <a:endParaRPr lang="fr-FR"/>
          </a:p>
        </p:txBody>
      </p:sp>
      <p:sp>
        <p:nvSpPr>
          <p:cNvPr id="58371"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58372" name="Espace réservé du numéro de diapositive 3"/>
          <p:cNvSpPr>
            <a:spLocks noGrp="1"/>
          </p:cNvSpPr>
          <p:nvPr>
            <p:ph type="sldNum" sz="quarter" idx="12"/>
          </p:nvPr>
        </p:nvSpPr>
        <p:spPr>
          <a:noFill/>
        </p:spPr>
        <p:txBody>
          <a:bodyPr/>
          <a:lstStyle/>
          <a:p>
            <a:fld id="{D3CE8A16-29ED-44AC-83E5-D5FD4B2E0C67}" type="slidenum">
              <a:rPr lang="fr-FR"/>
              <a:pPr/>
              <a:t>51</a:t>
            </a:fld>
            <a:endParaRPr lang="fr-FR"/>
          </a:p>
        </p:txBody>
      </p:sp>
      <p:pic>
        <p:nvPicPr>
          <p:cNvPr id="58373"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a date 1"/>
          <p:cNvSpPr>
            <a:spLocks noGrp="1"/>
          </p:cNvSpPr>
          <p:nvPr>
            <p:ph type="dt" sz="half" idx="10"/>
          </p:nvPr>
        </p:nvSpPr>
        <p:spPr>
          <a:noFill/>
        </p:spPr>
        <p:txBody>
          <a:bodyPr/>
          <a:lstStyle/>
          <a:p>
            <a:fld id="{D9EB38A5-F3F3-4D14-8E81-37B8D1F54AF8}" type="datetime1">
              <a:rPr lang="fr-FR"/>
              <a:pPr/>
              <a:t>03/10/2015</a:t>
            </a:fld>
            <a:endParaRPr lang="fr-FR"/>
          </a:p>
        </p:txBody>
      </p:sp>
      <p:sp>
        <p:nvSpPr>
          <p:cNvPr id="59395"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59396" name="Espace réservé du numéro de diapositive 3"/>
          <p:cNvSpPr>
            <a:spLocks noGrp="1"/>
          </p:cNvSpPr>
          <p:nvPr>
            <p:ph type="sldNum" sz="quarter" idx="12"/>
          </p:nvPr>
        </p:nvSpPr>
        <p:spPr>
          <a:noFill/>
        </p:spPr>
        <p:txBody>
          <a:bodyPr/>
          <a:lstStyle/>
          <a:p>
            <a:fld id="{4866770C-C159-4601-B14E-94F49F1B4C89}" type="slidenum">
              <a:rPr lang="fr-FR"/>
              <a:pPr/>
              <a:t>52</a:t>
            </a:fld>
            <a:endParaRPr lang="fr-FR"/>
          </a:p>
        </p:txBody>
      </p:sp>
      <p:pic>
        <p:nvPicPr>
          <p:cNvPr id="59397"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a date 1"/>
          <p:cNvSpPr>
            <a:spLocks noGrp="1"/>
          </p:cNvSpPr>
          <p:nvPr>
            <p:ph type="dt" sz="half" idx="10"/>
          </p:nvPr>
        </p:nvSpPr>
        <p:spPr>
          <a:noFill/>
        </p:spPr>
        <p:txBody>
          <a:bodyPr/>
          <a:lstStyle/>
          <a:p>
            <a:fld id="{077EE28C-829E-450B-98B0-39A6BFB1A82B}" type="datetime1">
              <a:rPr lang="fr-FR"/>
              <a:pPr/>
              <a:t>03/10/2015</a:t>
            </a:fld>
            <a:endParaRPr lang="fr-FR"/>
          </a:p>
        </p:txBody>
      </p:sp>
      <p:sp>
        <p:nvSpPr>
          <p:cNvPr id="60419"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60420" name="Espace réservé du numéro de diapositive 3"/>
          <p:cNvSpPr>
            <a:spLocks noGrp="1"/>
          </p:cNvSpPr>
          <p:nvPr>
            <p:ph type="sldNum" sz="quarter" idx="12"/>
          </p:nvPr>
        </p:nvSpPr>
        <p:spPr>
          <a:noFill/>
        </p:spPr>
        <p:txBody>
          <a:bodyPr/>
          <a:lstStyle/>
          <a:p>
            <a:fld id="{F51DD8B5-0FCC-4323-A8D8-961C8E247F1F}" type="slidenum">
              <a:rPr lang="fr-FR"/>
              <a:pPr/>
              <a:t>53</a:t>
            </a:fld>
            <a:endParaRPr lang="fr-FR"/>
          </a:p>
        </p:txBody>
      </p:sp>
      <p:pic>
        <p:nvPicPr>
          <p:cNvPr id="60421"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a date 1"/>
          <p:cNvSpPr>
            <a:spLocks noGrp="1"/>
          </p:cNvSpPr>
          <p:nvPr>
            <p:ph type="dt" sz="half" idx="10"/>
          </p:nvPr>
        </p:nvSpPr>
        <p:spPr>
          <a:noFill/>
        </p:spPr>
        <p:txBody>
          <a:bodyPr/>
          <a:lstStyle/>
          <a:p>
            <a:fld id="{4B1A0035-9B30-4769-9B87-080D3372CECB}" type="datetime1">
              <a:rPr lang="fr-FR"/>
              <a:pPr/>
              <a:t>03/10/2015</a:t>
            </a:fld>
            <a:endParaRPr lang="fr-FR"/>
          </a:p>
        </p:txBody>
      </p:sp>
      <p:sp>
        <p:nvSpPr>
          <p:cNvPr id="61443"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61444" name="Espace réservé du numéro de diapositive 3"/>
          <p:cNvSpPr>
            <a:spLocks noGrp="1"/>
          </p:cNvSpPr>
          <p:nvPr>
            <p:ph type="sldNum" sz="quarter" idx="12"/>
          </p:nvPr>
        </p:nvSpPr>
        <p:spPr>
          <a:noFill/>
        </p:spPr>
        <p:txBody>
          <a:bodyPr/>
          <a:lstStyle/>
          <a:p>
            <a:fld id="{99BD459B-6183-48EC-9DF4-576892285698}" type="slidenum">
              <a:rPr lang="fr-FR"/>
              <a:pPr/>
              <a:t>54</a:t>
            </a:fld>
            <a:endParaRPr lang="fr-FR"/>
          </a:p>
        </p:txBody>
      </p:sp>
      <p:pic>
        <p:nvPicPr>
          <p:cNvPr id="61445"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Espace réservé de la date 1"/>
          <p:cNvSpPr>
            <a:spLocks noGrp="1"/>
          </p:cNvSpPr>
          <p:nvPr>
            <p:ph type="dt" sz="half" idx="10"/>
          </p:nvPr>
        </p:nvSpPr>
        <p:spPr>
          <a:noFill/>
        </p:spPr>
        <p:txBody>
          <a:bodyPr/>
          <a:lstStyle/>
          <a:p>
            <a:fld id="{DD1BBD92-6B0E-4633-96F2-2B3BA4CC9D4B}" type="datetime1">
              <a:rPr lang="fr-FR"/>
              <a:pPr/>
              <a:t>03/10/2015</a:t>
            </a:fld>
            <a:endParaRPr lang="fr-FR"/>
          </a:p>
        </p:txBody>
      </p:sp>
      <p:sp>
        <p:nvSpPr>
          <p:cNvPr id="5124" name="Espace réservé du pied de page 2"/>
          <p:cNvSpPr>
            <a:spLocks noGrp="1"/>
          </p:cNvSpPr>
          <p:nvPr>
            <p:ph type="ftr" sz="quarter" idx="11"/>
          </p:nvPr>
        </p:nvSpPr>
        <p:spPr>
          <a:noFill/>
        </p:spPr>
        <p:txBody>
          <a:bodyPr/>
          <a:lstStyle/>
          <a:p>
            <a:r>
              <a:rPr lang="fr-FR"/>
              <a:t>Abdelaziz ADIDI - Thèse pour l'obtention du Doctorat d'Etat en Géographie</a:t>
            </a:r>
          </a:p>
        </p:txBody>
      </p:sp>
      <p:sp>
        <p:nvSpPr>
          <p:cNvPr id="5125" name="Espace réservé du numéro de diapositive 3"/>
          <p:cNvSpPr>
            <a:spLocks noGrp="1"/>
          </p:cNvSpPr>
          <p:nvPr>
            <p:ph type="sldNum" sz="quarter" idx="12"/>
          </p:nvPr>
        </p:nvSpPr>
        <p:spPr>
          <a:noFill/>
        </p:spPr>
        <p:txBody>
          <a:bodyPr/>
          <a:lstStyle/>
          <a:p>
            <a:fld id="{A9F868FD-CB66-4026-A576-28815FEDF6D8}" type="slidenum">
              <a:rPr lang="fr-FR"/>
              <a:pPr/>
              <a:t>55</a:t>
            </a:fld>
            <a:endParaRPr lang="fr-FR"/>
          </a:p>
        </p:txBody>
      </p:sp>
      <p:sp>
        <p:nvSpPr>
          <p:cNvPr id="5126" name="Rectangle 2"/>
          <p:cNvSpPr>
            <a:spLocks noChangeArrowheads="1"/>
          </p:cNvSpPr>
          <p:nvPr/>
        </p:nvSpPr>
        <p:spPr bwMode="auto">
          <a:xfrm>
            <a:off x="1824038" y="1528763"/>
            <a:ext cx="9144000" cy="0"/>
          </a:xfrm>
          <a:prstGeom prst="rect">
            <a:avLst/>
          </a:prstGeom>
          <a:noFill/>
          <a:ln w="9525">
            <a:noFill/>
            <a:miter lim="800000"/>
            <a:headEnd/>
            <a:tailEnd/>
          </a:ln>
        </p:spPr>
        <p:txBody>
          <a:bodyPr lIns="92075" tIns="46038" rIns="92075" bIns="46038">
            <a:spAutoFit/>
          </a:bodyPr>
          <a:lstStyle/>
          <a:p>
            <a:endParaRPr lang="fr-FR"/>
          </a:p>
        </p:txBody>
      </p:sp>
      <p:graphicFrame>
        <p:nvGraphicFramePr>
          <p:cNvPr id="123907" name="Object 3"/>
          <p:cNvGraphicFramePr>
            <a:graphicFrameLocks noChangeAspect="1"/>
          </p:cNvGraphicFramePr>
          <p:nvPr/>
        </p:nvGraphicFramePr>
        <p:xfrm>
          <a:off x="611188" y="404813"/>
          <a:ext cx="8137525" cy="5526087"/>
        </p:xfrm>
        <a:graphic>
          <a:graphicData uri="http://schemas.openxmlformats.org/presentationml/2006/ole">
            <mc:AlternateContent xmlns:mc="http://schemas.openxmlformats.org/markup-compatibility/2006">
              <mc:Choice xmlns:v="urn:schemas-microsoft-com:vml" Requires="v">
                <p:oleObj spid="_x0000_s9241" r:id="rId3" imgW="4277322" imgH="2962689" progId="PBrush">
                  <p:embed/>
                </p:oleObj>
              </mc:Choice>
              <mc:Fallback>
                <p:oleObj r:id="rId3" imgW="4277322" imgH="2962689"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l="1755" t="2567" r="1794" b="2736"/>
                      <a:stretch>
                        <a:fillRect/>
                      </a:stretch>
                    </p:blipFill>
                    <p:spPr bwMode="auto">
                      <a:xfrm>
                        <a:off x="611188" y="404813"/>
                        <a:ext cx="8137525" cy="5526087"/>
                      </a:xfrm>
                      <a:prstGeom prst="rect">
                        <a:avLst/>
                      </a:prstGeom>
                      <a:noFill/>
                      <a:ln w="57150" cmpd="thickThin">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dissolve">
                                      <p:cBhvr>
                                        <p:cTn id="7" dur="500"/>
                                        <p:tgtEl>
                                          <p:spTgt spid="123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F964FF9-7F08-4488-875F-5C98301BBE9C}" type="datetime1">
              <a:rPr lang="fr-FR" smtClean="0"/>
              <a:pPr/>
              <a:t>03/10/2015</a:t>
            </a:fld>
            <a:endParaRPr lang="fr-FR"/>
          </a:p>
        </p:txBody>
      </p:sp>
      <p:sp>
        <p:nvSpPr>
          <p:cNvPr id="3" name="Espace réservé du numéro de diapositive 2"/>
          <p:cNvSpPr>
            <a:spLocks noGrp="1"/>
          </p:cNvSpPr>
          <p:nvPr>
            <p:ph type="sldNum" sz="quarter" idx="12"/>
          </p:nvPr>
        </p:nvSpPr>
        <p:spPr/>
        <p:txBody>
          <a:bodyPr/>
          <a:lstStyle/>
          <a:p>
            <a:fld id="{3A7F9B91-6564-482C-A8A8-0F0AC16E0F2E}" type="slidenum">
              <a:rPr lang="fr-FR" smtClean="0"/>
              <a:pPr/>
              <a:t>56</a:t>
            </a:fld>
            <a:endParaRPr lang="fr-FR"/>
          </a:p>
        </p:txBody>
      </p:sp>
      <p:pic>
        <p:nvPicPr>
          <p:cNvPr id="107522" name="Picture 2"/>
          <p:cNvPicPr>
            <a:picLocks noChangeAspect="1" noChangeArrowheads="1"/>
          </p:cNvPicPr>
          <p:nvPr/>
        </p:nvPicPr>
        <p:blipFill>
          <a:blip r:embed="rId2" cstate="print"/>
          <a:srcRect/>
          <a:stretch>
            <a:fillRect/>
          </a:stretch>
        </p:blipFill>
        <p:spPr bwMode="auto">
          <a:xfrm>
            <a:off x="1500166" y="1113879"/>
            <a:ext cx="6751661" cy="4601137"/>
          </a:xfrm>
          <a:prstGeom prst="rect">
            <a:avLst/>
          </a:prstGeom>
          <a:noFill/>
          <a:ln w="9525">
            <a:noFill/>
            <a:miter lim="800000"/>
            <a:headEnd/>
            <a:tailEnd/>
          </a:ln>
          <a:effectLst/>
        </p:spPr>
      </p:pic>
      <p:sp>
        <p:nvSpPr>
          <p:cNvPr id="5" name="ZoneTexte 4"/>
          <p:cNvSpPr txBox="1"/>
          <p:nvPr/>
        </p:nvSpPr>
        <p:spPr>
          <a:xfrm>
            <a:off x="2357422" y="428604"/>
            <a:ext cx="4643470" cy="707886"/>
          </a:xfrm>
          <a:prstGeom prst="rect">
            <a:avLst/>
          </a:prstGeom>
          <a:noFill/>
        </p:spPr>
        <p:txBody>
          <a:bodyPr wrap="square" rtlCol="0">
            <a:spAutoFit/>
          </a:bodyPr>
          <a:lstStyle/>
          <a:p>
            <a:pPr algn="ctr"/>
            <a:r>
              <a:rPr lang="fr-FR" sz="4000" b="1" dirty="0" smtClean="0">
                <a:solidFill>
                  <a:srgbClr val="C00000"/>
                </a:solidFill>
              </a:rPr>
              <a:t>YOUSSOUFIA</a:t>
            </a:r>
            <a:endParaRPr lang="fr-FR" sz="4000" b="1" dirty="0">
              <a:solidFill>
                <a:srgbClr val="C0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F964FF9-7F08-4488-875F-5C98301BBE9C}" type="datetime1">
              <a:rPr lang="fr-FR" smtClean="0"/>
              <a:pPr/>
              <a:t>03/10/2015</a:t>
            </a:fld>
            <a:endParaRPr lang="fr-FR"/>
          </a:p>
        </p:txBody>
      </p:sp>
      <p:sp>
        <p:nvSpPr>
          <p:cNvPr id="3" name="Espace réservé du numéro de diapositive 2"/>
          <p:cNvSpPr>
            <a:spLocks noGrp="1"/>
          </p:cNvSpPr>
          <p:nvPr>
            <p:ph type="sldNum" sz="quarter" idx="12"/>
          </p:nvPr>
        </p:nvSpPr>
        <p:spPr/>
        <p:txBody>
          <a:bodyPr/>
          <a:lstStyle/>
          <a:p>
            <a:fld id="{3A7F9B91-6564-482C-A8A8-0F0AC16E0F2E}" type="slidenum">
              <a:rPr lang="fr-FR" smtClean="0"/>
              <a:pPr/>
              <a:t>57</a:t>
            </a:fld>
            <a:endParaRPr lang="fr-FR"/>
          </a:p>
        </p:txBody>
      </p:sp>
      <p:pic>
        <p:nvPicPr>
          <p:cNvPr id="109570" name="Picture 2" descr="formes de croissance urbaines youssoufia"/>
          <p:cNvPicPr>
            <a:picLocks noChangeAspect="1" noChangeArrowheads="1"/>
          </p:cNvPicPr>
          <p:nvPr/>
        </p:nvPicPr>
        <p:blipFill>
          <a:blip r:embed="rId2"/>
          <a:srcRect/>
          <a:stretch>
            <a:fillRect/>
          </a:stretch>
        </p:blipFill>
        <p:spPr bwMode="auto">
          <a:xfrm>
            <a:off x="357158" y="500042"/>
            <a:ext cx="8410575" cy="596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5_Eglise_Ste_Barbe_1955"/>
          <p:cNvPicPr>
            <a:picLocks noChangeAspect="1" noChangeArrowheads="1"/>
          </p:cNvPicPr>
          <p:nvPr/>
        </p:nvPicPr>
        <p:blipFill>
          <a:blip r:embed="rId2"/>
          <a:srcRect/>
          <a:stretch>
            <a:fillRect/>
          </a:stretch>
        </p:blipFill>
        <p:spPr bwMode="auto">
          <a:xfrm>
            <a:off x="685800" y="533400"/>
            <a:ext cx="7696200" cy="4918075"/>
          </a:xfrm>
          <a:prstGeom prst="rect">
            <a:avLst/>
          </a:prstGeom>
          <a:noFill/>
        </p:spPr>
      </p:pic>
      <p:sp>
        <p:nvSpPr>
          <p:cNvPr id="5125" name="Rectangle 5"/>
          <p:cNvSpPr>
            <a:spLocks noChangeArrowheads="1"/>
          </p:cNvSpPr>
          <p:nvPr/>
        </p:nvSpPr>
        <p:spPr bwMode="auto">
          <a:xfrm>
            <a:off x="2971800" y="203200"/>
            <a:ext cx="2822575" cy="396875"/>
          </a:xfrm>
          <a:prstGeom prst="rect">
            <a:avLst/>
          </a:prstGeom>
          <a:noFill/>
          <a:ln w="9525">
            <a:noFill/>
            <a:miter lim="800000"/>
            <a:headEnd/>
            <a:tailEnd/>
          </a:ln>
          <a:effectLst/>
        </p:spPr>
        <p:txBody>
          <a:bodyPr wrap="none">
            <a:spAutoFit/>
          </a:bodyPr>
          <a:lstStyle/>
          <a:p>
            <a:r>
              <a:rPr lang="fr-FR" sz="2000" b="1">
                <a:solidFill>
                  <a:srgbClr val="0000FF"/>
                </a:solidFill>
              </a:rPr>
              <a:t>Église Ste Barbe 1955</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21_Maternit_1955"/>
          <p:cNvPicPr>
            <a:picLocks noChangeAspect="1" noChangeArrowheads="1"/>
          </p:cNvPicPr>
          <p:nvPr/>
        </p:nvPicPr>
        <p:blipFill>
          <a:blip r:embed="rId2"/>
          <a:srcRect/>
          <a:stretch>
            <a:fillRect/>
          </a:stretch>
        </p:blipFill>
        <p:spPr bwMode="auto">
          <a:xfrm>
            <a:off x="533400" y="838200"/>
            <a:ext cx="7924800" cy="5051425"/>
          </a:xfrm>
          <a:prstGeom prst="rect">
            <a:avLst/>
          </a:prstGeom>
          <a:noFill/>
        </p:spPr>
      </p:pic>
      <p:sp>
        <p:nvSpPr>
          <p:cNvPr id="6149" name="Rectangle 5"/>
          <p:cNvSpPr>
            <a:spLocks noChangeArrowheads="1"/>
          </p:cNvSpPr>
          <p:nvPr/>
        </p:nvSpPr>
        <p:spPr bwMode="auto">
          <a:xfrm>
            <a:off x="3048000" y="279400"/>
            <a:ext cx="2822575" cy="396875"/>
          </a:xfrm>
          <a:prstGeom prst="rect">
            <a:avLst/>
          </a:prstGeom>
          <a:noFill/>
          <a:ln w="9525">
            <a:noFill/>
            <a:miter lim="800000"/>
            <a:headEnd/>
            <a:tailEnd/>
          </a:ln>
          <a:effectLst/>
        </p:spPr>
        <p:txBody>
          <a:bodyPr wrap="none">
            <a:spAutoFit/>
          </a:bodyPr>
          <a:lstStyle/>
          <a:p>
            <a:r>
              <a:rPr lang="fr-FR" sz="2000" b="1">
                <a:solidFill>
                  <a:srgbClr val="0000FF"/>
                </a:solidFill>
              </a:rPr>
              <a:t>Église Ste Barbe 1955</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71472" y="1714488"/>
            <a:ext cx="8062912" cy="2714625"/>
          </a:xfrm>
        </p:spPr>
        <p:txBody>
          <a:bodyPr>
            <a:normAutofit/>
          </a:bodyPr>
          <a:lstStyle/>
          <a:p>
            <a:pPr algn="ctr" eaLnBrk="1" hangingPunct="1"/>
            <a:r>
              <a:rPr lang="fr-FR" dirty="0" smtClean="0"/>
              <a:t> </a:t>
            </a:r>
            <a:endParaRPr lang="fr-FR" sz="2400" b="1" dirty="0" smtClean="0"/>
          </a:p>
        </p:txBody>
      </p:sp>
      <p:sp>
        <p:nvSpPr>
          <p:cNvPr id="4" name="Espace réservé de la date 3"/>
          <p:cNvSpPr>
            <a:spLocks noGrp="1"/>
          </p:cNvSpPr>
          <p:nvPr>
            <p:ph type="dt" sz="half" idx="10"/>
          </p:nvPr>
        </p:nvSpPr>
        <p:spPr/>
        <p:txBody>
          <a:bodyPr/>
          <a:lstStyle/>
          <a:p>
            <a:fld id="{4AB8CF9B-4E2F-4F36-B938-622113CF11FF}"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CD5D789A-875D-409E-AA74-A4D3E861C1A0}" type="slidenum">
              <a:rPr lang="fr-FR" smtClean="0"/>
              <a:pPr/>
              <a:t>6</a:t>
            </a:fld>
            <a:endParaRPr lang="fr-FR"/>
          </a:p>
        </p:txBody>
      </p:sp>
      <p:sp>
        <p:nvSpPr>
          <p:cNvPr id="6" name="Rectangle 5"/>
          <p:cNvSpPr/>
          <p:nvPr/>
        </p:nvSpPr>
        <p:spPr>
          <a:xfrm>
            <a:off x="500034" y="1052096"/>
            <a:ext cx="7858180" cy="5262979"/>
          </a:xfrm>
          <a:prstGeom prst="rect">
            <a:avLst/>
          </a:prstGeom>
        </p:spPr>
        <p:txBody>
          <a:bodyPr wrap="square">
            <a:spAutoFit/>
          </a:bodyPr>
          <a:lstStyle/>
          <a:p>
            <a:pPr>
              <a:buFont typeface="Wingdings" pitchFamily="2" charset="2"/>
              <a:buChar char="ü"/>
            </a:pPr>
            <a:r>
              <a:rPr lang="fr-FR" sz="2800" b="1" dirty="0" smtClean="0"/>
              <a:t>Le tourisme est un vecteur de développement par excellence. </a:t>
            </a:r>
          </a:p>
          <a:p>
            <a:pPr>
              <a:buFont typeface="Wingdings" pitchFamily="2" charset="2"/>
              <a:buChar char="ü"/>
            </a:pPr>
            <a:r>
              <a:rPr lang="fr-FR" sz="2800" b="1" dirty="0" smtClean="0"/>
              <a:t>Les économistes donnent régulièrement des statistiques sur les emplois directs et indirects créés par chaque lit d’hôtel, les apports en devises par touriste et la croissance du PIB qui en découle. </a:t>
            </a:r>
          </a:p>
          <a:p>
            <a:pPr>
              <a:buFont typeface="Wingdings" pitchFamily="2" charset="2"/>
              <a:buChar char="ü"/>
            </a:pPr>
            <a:r>
              <a:rPr lang="fr-FR" sz="2800" b="1" dirty="0" smtClean="0"/>
              <a:t>L’Espagne, en quarante années a pu atteindre les cinquante millions de touristes. </a:t>
            </a:r>
          </a:p>
          <a:p>
            <a:pPr>
              <a:buFont typeface="Wingdings" pitchFamily="2" charset="2"/>
              <a:buChar char="ü"/>
            </a:pPr>
            <a:r>
              <a:rPr lang="fr-FR" sz="2800" b="1" dirty="0" smtClean="0"/>
              <a:t>Les capitaux étrangers notamment espagnols, français, anglais, américains et surtout arabes qui s’intéressent à ce secteur sont des signes clairs de sa rentabilité.</a:t>
            </a:r>
            <a:endParaRPr lang="fr-FR" sz="2800" b="1" dirty="0"/>
          </a:p>
        </p:txBody>
      </p:sp>
    </p:spTree>
    <p:extLst>
      <p:ext uri="{BB962C8B-B14F-4D97-AF65-F5344CB8AC3E}">
        <p14:creationId xmlns:p14="http://schemas.microsoft.com/office/powerpoint/2010/main" val="97895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22_1_Lyc_e_Ibn_Yacine_1955"/>
          <p:cNvPicPr>
            <a:picLocks noChangeAspect="1" noChangeArrowheads="1"/>
          </p:cNvPicPr>
          <p:nvPr/>
        </p:nvPicPr>
        <p:blipFill>
          <a:blip r:embed="rId2"/>
          <a:srcRect/>
          <a:stretch>
            <a:fillRect/>
          </a:stretch>
        </p:blipFill>
        <p:spPr bwMode="auto">
          <a:xfrm>
            <a:off x="685800" y="609600"/>
            <a:ext cx="7772400" cy="5003800"/>
          </a:xfrm>
          <a:prstGeom prst="rect">
            <a:avLst/>
          </a:prstGeom>
          <a:noFill/>
        </p:spPr>
      </p:pic>
      <p:sp>
        <p:nvSpPr>
          <p:cNvPr id="7173" name="Rectangle 5"/>
          <p:cNvSpPr>
            <a:spLocks noChangeArrowheads="1"/>
          </p:cNvSpPr>
          <p:nvPr/>
        </p:nvSpPr>
        <p:spPr bwMode="auto">
          <a:xfrm>
            <a:off x="3200400" y="203200"/>
            <a:ext cx="2951163" cy="396875"/>
          </a:xfrm>
          <a:prstGeom prst="rect">
            <a:avLst/>
          </a:prstGeom>
          <a:noFill/>
          <a:ln w="9525">
            <a:noFill/>
            <a:miter lim="800000"/>
            <a:headEnd/>
            <a:tailEnd/>
          </a:ln>
          <a:effectLst/>
        </p:spPr>
        <p:txBody>
          <a:bodyPr wrap="none">
            <a:spAutoFit/>
          </a:bodyPr>
          <a:lstStyle/>
          <a:p>
            <a:r>
              <a:rPr lang="fr-FR" sz="2000" b="1">
                <a:solidFill>
                  <a:srgbClr val="0000FF"/>
                </a:solidFill>
              </a:rPr>
              <a:t>Lycée Ibn_Yacine 1955</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23_2_lyc_e_Ibn_Yacine_1955"/>
          <p:cNvPicPr>
            <a:picLocks noChangeAspect="1" noChangeArrowheads="1"/>
          </p:cNvPicPr>
          <p:nvPr/>
        </p:nvPicPr>
        <p:blipFill>
          <a:blip r:embed="rId2"/>
          <a:srcRect/>
          <a:stretch>
            <a:fillRect/>
          </a:stretch>
        </p:blipFill>
        <p:spPr bwMode="auto">
          <a:xfrm>
            <a:off x="292100" y="457200"/>
            <a:ext cx="8382000" cy="5303838"/>
          </a:xfrm>
          <a:prstGeom prst="rect">
            <a:avLst/>
          </a:prstGeom>
          <a:noFill/>
        </p:spPr>
      </p:pic>
      <p:sp>
        <p:nvSpPr>
          <p:cNvPr id="8197" name="Rectangle 5"/>
          <p:cNvSpPr>
            <a:spLocks noChangeArrowheads="1"/>
          </p:cNvSpPr>
          <p:nvPr/>
        </p:nvSpPr>
        <p:spPr bwMode="auto">
          <a:xfrm>
            <a:off x="3068638" y="76200"/>
            <a:ext cx="2951162" cy="396875"/>
          </a:xfrm>
          <a:prstGeom prst="rect">
            <a:avLst/>
          </a:prstGeom>
          <a:noFill/>
          <a:ln w="9525">
            <a:noFill/>
            <a:miter lim="800000"/>
            <a:headEnd/>
            <a:tailEnd/>
          </a:ln>
          <a:effectLst/>
        </p:spPr>
        <p:txBody>
          <a:bodyPr wrap="none">
            <a:spAutoFit/>
          </a:bodyPr>
          <a:lstStyle/>
          <a:p>
            <a:r>
              <a:rPr lang="fr-FR" sz="2000" b="1">
                <a:solidFill>
                  <a:srgbClr val="0000FF"/>
                </a:solidFill>
              </a:rPr>
              <a:t>Lycée Ibn_Yacine 1955</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24_3_Lyc_e_Ibn_Yacine_internat_1955"/>
          <p:cNvPicPr>
            <a:picLocks noChangeAspect="1" noChangeArrowheads="1"/>
          </p:cNvPicPr>
          <p:nvPr/>
        </p:nvPicPr>
        <p:blipFill>
          <a:blip r:embed="rId2"/>
          <a:srcRect/>
          <a:stretch>
            <a:fillRect/>
          </a:stretch>
        </p:blipFill>
        <p:spPr bwMode="auto">
          <a:xfrm>
            <a:off x="593725" y="431800"/>
            <a:ext cx="8077200" cy="5226050"/>
          </a:xfrm>
          <a:prstGeom prst="rect">
            <a:avLst/>
          </a:prstGeom>
          <a:noFill/>
        </p:spPr>
      </p:pic>
      <p:sp>
        <p:nvSpPr>
          <p:cNvPr id="9221" name="Rectangle 5"/>
          <p:cNvSpPr>
            <a:spLocks noChangeArrowheads="1"/>
          </p:cNvSpPr>
          <p:nvPr/>
        </p:nvSpPr>
        <p:spPr bwMode="auto">
          <a:xfrm>
            <a:off x="2449513" y="76200"/>
            <a:ext cx="3951287" cy="396875"/>
          </a:xfrm>
          <a:prstGeom prst="rect">
            <a:avLst/>
          </a:prstGeom>
          <a:noFill/>
          <a:ln w="9525">
            <a:noFill/>
            <a:miter lim="800000"/>
            <a:headEnd/>
            <a:tailEnd/>
          </a:ln>
          <a:effectLst/>
        </p:spPr>
        <p:txBody>
          <a:bodyPr wrap="none">
            <a:spAutoFit/>
          </a:bodyPr>
          <a:lstStyle/>
          <a:p>
            <a:r>
              <a:rPr lang="fr-FR" sz="2000" b="1">
                <a:solidFill>
                  <a:srgbClr val="0000FF"/>
                </a:solidFill>
              </a:rPr>
              <a:t>Lycée Ibn_Yacine internat 1955</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25_Villa_des_Hotes_1955"/>
          <p:cNvPicPr>
            <a:picLocks noChangeAspect="1" noChangeArrowheads="1"/>
          </p:cNvPicPr>
          <p:nvPr/>
        </p:nvPicPr>
        <p:blipFill>
          <a:blip r:embed="rId2"/>
          <a:srcRect/>
          <a:stretch>
            <a:fillRect/>
          </a:stretch>
        </p:blipFill>
        <p:spPr bwMode="auto">
          <a:xfrm>
            <a:off x="381000" y="555625"/>
            <a:ext cx="8305800" cy="5334000"/>
          </a:xfrm>
          <a:prstGeom prst="rect">
            <a:avLst/>
          </a:prstGeom>
          <a:noFill/>
        </p:spPr>
      </p:pic>
      <p:sp>
        <p:nvSpPr>
          <p:cNvPr id="10245" name="Rectangle 5"/>
          <p:cNvSpPr>
            <a:spLocks noChangeArrowheads="1"/>
          </p:cNvSpPr>
          <p:nvPr/>
        </p:nvSpPr>
        <p:spPr bwMode="auto">
          <a:xfrm>
            <a:off x="3505200" y="203200"/>
            <a:ext cx="2695575" cy="396875"/>
          </a:xfrm>
          <a:prstGeom prst="rect">
            <a:avLst/>
          </a:prstGeom>
          <a:noFill/>
          <a:ln w="9525">
            <a:noFill/>
            <a:miter lim="800000"/>
            <a:headEnd/>
            <a:tailEnd/>
          </a:ln>
          <a:effectLst/>
        </p:spPr>
        <p:txBody>
          <a:bodyPr wrap="none">
            <a:spAutoFit/>
          </a:bodyPr>
          <a:lstStyle/>
          <a:p>
            <a:r>
              <a:rPr lang="fr-FR" sz="2000" b="1">
                <a:solidFill>
                  <a:srgbClr val="0000FF"/>
                </a:solidFill>
              </a:rPr>
              <a:t>Villa des Hotes_1955</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26_Une_villa_1955"/>
          <p:cNvPicPr>
            <a:picLocks noChangeAspect="1" noChangeArrowheads="1"/>
          </p:cNvPicPr>
          <p:nvPr/>
        </p:nvPicPr>
        <p:blipFill>
          <a:blip r:embed="rId2"/>
          <a:srcRect/>
          <a:stretch>
            <a:fillRect/>
          </a:stretch>
        </p:blipFill>
        <p:spPr bwMode="auto">
          <a:xfrm>
            <a:off x="533400" y="533400"/>
            <a:ext cx="8001000" cy="5175250"/>
          </a:xfrm>
          <a:prstGeom prst="rect">
            <a:avLst/>
          </a:prstGeom>
          <a:noFill/>
        </p:spPr>
      </p:pic>
      <p:sp>
        <p:nvSpPr>
          <p:cNvPr id="11269" name="Rectangle 5"/>
          <p:cNvSpPr>
            <a:spLocks noChangeArrowheads="1"/>
          </p:cNvSpPr>
          <p:nvPr/>
        </p:nvSpPr>
        <p:spPr bwMode="auto">
          <a:xfrm>
            <a:off x="3481388" y="152400"/>
            <a:ext cx="2005012" cy="396875"/>
          </a:xfrm>
          <a:prstGeom prst="rect">
            <a:avLst/>
          </a:prstGeom>
          <a:noFill/>
          <a:ln w="9525">
            <a:noFill/>
            <a:miter lim="800000"/>
            <a:headEnd/>
            <a:tailEnd/>
          </a:ln>
          <a:effectLst/>
        </p:spPr>
        <p:txBody>
          <a:bodyPr wrap="none">
            <a:spAutoFit/>
          </a:bodyPr>
          <a:lstStyle/>
          <a:p>
            <a:r>
              <a:rPr lang="fr-FR" sz="2000" b="1">
                <a:solidFill>
                  <a:srgbClr val="0000FF"/>
                </a:solidFill>
              </a:rPr>
              <a:t>Une_villa_1955</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27_Une_autre_villa_1955"/>
          <p:cNvPicPr>
            <a:picLocks noChangeAspect="1" noChangeArrowheads="1"/>
          </p:cNvPicPr>
          <p:nvPr/>
        </p:nvPicPr>
        <p:blipFill>
          <a:blip r:embed="rId2"/>
          <a:srcRect/>
          <a:stretch>
            <a:fillRect/>
          </a:stretch>
        </p:blipFill>
        <p:spPr bwMode="auto">
          <a:xfrm>
            <a:off x="609600" y="685800"/>
            <a:ext cx="7772400" cy="5003800"/>
          </a:xfrm>
          <a:prstGeom prst="rect">
            <a:avLst/>
          </a:prstGeom>
          <a:noFill/>
        </p:spPr>
      </p:pic>
      <p:sp>
        <p:nvSpPr>
          <p:cNvPr id="12293" name="Rectangle 5"/>
          <p:cNvSpPr>
            <a:spLocks noChangeArrowheads="1"/>
          </p:cNvSpPr>
          <p:nvPr/>
        </p:nvSpPr>
        <p:spPr bwMode="auto">
          <a:xfrm>
            <a:off x="3429000" y="228600"/>
            <a:ext cx="3352800" cy="396875"/>
          </a:xfrm>
          <a:prstGeom prst="rect">
            <a:avLst/>
          </a:prstGeom>
          <a:noFill/>
          <a:ln w="9525">
            <a:noFill/>
            <a:miter lim="800000"/>
            <a:headEnd/>
            <a:tailEnd/>
          </a:ln>
          <a:effectLst/>
        </p:spPr>
        <p:txBody>
          <a:bodyPr>
            <a:spAutoFit/>
          </a:bodyPr>
          <a:lstStyle/>
          <a:p>
            <a:r>
              <a:rPr lang="fr-FR" sz="2000" b="1" dirty="0">
                <a:solidFill>
                  <a:srgbClr val="0000FF"/>
                </a:solidFill>
              </a:rPr>
              <a:t>Une </a:t>
            </a:r>
            <a:r>
              <a:rPr lang="fr-FR" sz="2000" b="1" dirty="0" smtClean="0">
                <a:solidFill>
                  <a:srgbClr val="0000FF"/>
                </a:solidFill>
              </a:rPr>
              <a:t>villa pour cadre en 1955</a:t>
            </a:r>
            <a:endParaRPr lang="fr-FR" sz="2000" b="1" dirty="0">
              <a:solidFill>
                <a:srgbClr val="0000FF"/>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28_L_conomat_1955"/>
          <p:cNvPicPr>
            <a:picLocks noChangeAspect="1" noChangeArrowheads="1"/>
          </p:cNvPicPr>
          <p:nvPr/>
        </p:nvPicPr>
        <p:blipFill>
          <a:blip r:embed="rId2"/>
          <a:srcRect/>
          <a:stretch>
            <a:fillRect/>
          </a:stretch>
        </p:blipFill>
        <p:spPr bwMode="auto">
          <a:xfrm>
            <a:off x="457200" y="609600"/>
            <a:ext cx="8229600" cy="5322888"/>
          </a:xfrm>
          <a:prstGeom prst="rect">
            <a:avLst/>
          </a:prstGeom>
          <a:noFill/>
        </p:spPr>
      </p:pic>
      <p:sp>
        <p:nvSpPr>
          <p:cNvPr id="13317" name="Rectangle 5"/>
          <p:cNvSpPr>
            <a:spLocks noChangeArrowheads="1"/>
          </p:cNvSpPr>
          <p:nvPr/>
        </p:nvSpPr>
        <p:spPr bwMode="auto">
          <a:xfrm>
            <a:off x="3581400" y="257175"/>
            <a:ext cx="2047875" cy="396875"/>
          </a:xfrm>
          <a:prstGeom prst="rect">
            <a:avLst/>
          </a:prstGeom>
          <a:noFill/>
          <a:ln w="9525">
            <a:noFill/>
            <a:miter lim="800000"/>
            <a:headEnd/>
            <a:tailEnd/>
          </a:ln>
          <a:effectLst/>
        </p:spPr>
        <p:txBody>
          <a:bodyPr wrap="none">
            <a:spAutoFit/>
          </a:bodyPr>
          <a:lstStyle/>
          <a:p>
            <a:r>
              <a:rPr lang="fr-FR" sz="2000" b="1">
                <a:solidFill>
                  <a:srgbClr val="0000FF"/>
                </a:solidFill>
              </a:rPr>
              <a:t>Économat 1955</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29_Les_ateliers_g_n_raux_1955"/>
          <p:cNvPicPr>
            <a:picLocks noChangeAspect="1" noChangeArrowheads="1"/>
          </p:cNvPicPr>
          <p:nvPr/>
        </p:nvPicPr>
        <p:blipFill>
          <a:blip r:embed="rId2"/>
          <a:srcRect/>
          <a:stretch>
            <a:fillRect/>
          </a:stretch>
        </p:blipFill>
        <p:spPr bwMode="auto">
          <a:xfrm>
            <a:off x="609600" y="457200"/>
            <a:ext cx="7924800" cy="5138738"/>
          </a:xfrm>
          <a:prstGeom prst="rect">
            <a:avLst/>
          </a:prstGeom>
          <a:noFill/>
        </p:spPr>
      </p:pic>
      <p:sp>
        <p:nvSpPr>
          <p:cNvPr id="14341" name="Rectangle 5"/>
          <p:cNvSpPr>
            <a:spLocks noChangeArrowheads="1"/>
          </p:cNvSpPr>
          <p:nvPr/>
        </p:nvSpPr>
        <p:spPr bwMode="auto">
          <a:xfrm>
            <a:off x="2819400" y="139700"/>
            <a:ext cx="3414713" cy="396875"/>
          </a:xfrm>
          <a:prstGeom prst="rect">
            <a:avLst/>
          </a:prstGeom>
          <a:noFill/>
          <a:ln w="9525">
            <a:noFill/>
            <a:miter lim="800000"/>
            <a:headEnd/>
            <a:tailEnd/>
          </a:ln>
          <a:effectLst/>
        </p:spPr>
        <p:txBody>
          <a:bodyPr wrap="none">
            <a:spAutoFit/>
          </a:bodyPr>
          <a:lstStyle/>
          <a:p>
            <a:r>
              <a:rPr lang="fr-FR" sz="2000" b="1">
                <a:solidFill>
                  <a:srgbClr val="0000FF"/>
                </a:solidFill>
              </a:rPr>
              <a:t>Les ateliers généraux 1955</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30_Recette_6_le_carreau_1955"/>
          <p:cNvPicPr>
            <a:picLocks noChangeAspect="1" noChangeArrowheads="1"/>
          </p:cNvPicPr>
          <p:nvPr/>
        </p:nvPicPr>
        <p:blipFill>
          <a:blip r:embed="rId2"/>
          <a:srcRect/>
          <a:stretch>
            <a:fillRect/>
          </a:stretch>
        </p:blipFill>
        <p:spPr bwMode="auto">
          <a:xfrm>
            <a:off x="609600" y="762000"/>
            <a:ext cx="7772400" cy="5014913"/>
          </a:xfrm>
          <a:prstGeom prst="rect">
            <a:avLst/>
          </a:prstGeom>
          <a:noFill/>
        </p:spPr>
      </p:pic>
      <p:sp>
        <p:nvSpPr>
          <p:cNvPr id="15365" name="Rectangle 5"/>
          <p:cNvSpPr>
            <a:spLocks noChangeArrowheads="1"/>
          </p:cNvSpPr>
          <p:nvPr/>
        </p:nvSpPr>
        <p:spPr bwMode="auto">
          <a:xfrm>
            <a:off x="3124200" y="355600"/>
            <a:ext cx="3216275" cy="396875"/>
          </a:xfrm>
          <a:prstGeom prst="rect">
            <a:avLst/>
          </a:prstGeom>
          <a:noFill/>
          <a:ln w="9525">
            <a:noFill/>
            <a:miter lim="800000"/>
            <a:headEnd/>
            <a:tailEnd/>
          </a:ln>
          <a:effectLst/>
        </p:spPr>
        <p:txBody>
          <a:bodyPr wrap="none">
            <a:spAutoFit/>
          </a:bodyPr>
          <a:lstStyle/>
          <a:p>
            <a:r>
              <a:rPr lang="fr-FR" sz="2000" b="1">
                <a:solidFill>
                  <a:srgbClr val="0000FF"/>
                </a:solidFill>
              </a:rPr>
              <a:t>Recette 6 le carreau 1955</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31_Recette_6_le_carreau_1955"/>
          <p:cNvPicPr>
            <a:picLocks noChangeAspect="1" noChangeArrowheads="1"/>
          </p:cNvPicPr>
          <p:nvPr/>
        </p:nvPicPr>
        <p:blipFill>
          <a:blip r:embed="rId2"/>
          <a:srcRect/>
          <a:stretch>
            <a:fillRect/>
          </a:stretch>
        </p:blipFill>
        <p:spPr bwMode="auto">
          <a:xfrm>
            <a:off x="533400" y="533400"/>
            <a:ext cx="8077200" cy="5224463"/>
          </a:xfrm>
          <a:prstGeom prst="rect">
            <a:avLst/>
          </a:prstGeom>
          <a:noFill/>
        </p:spPr>
      </p:pic>
      <p:sp>
        <p:nvSpPr>
          <p:cNvPr id="16389" name="Rectangle 5"/>
          <p:cNvSpPr>
            <a:spLocks noChangeArrowheads="1"/>
          </p:cNvSpPr>
          <p:nvPr/>
        </p:nvSpPr>
        <p:spPr bwMode="auto">
          <a:xfrm>
            <a:off x="3124200" y="200025"/>
            <a:ext cx="3216275" cy="396875"/>
          </a:xfrm>
          <a:prstGeom prst="rect">
            <a:avLst/>
          </a:prstGeom>
          <a:noFill/>
          <a:ln w="9525">
            <a:noFill/>
            <a:miter lim="800000"/>
            <a:headEnd/>
            <a:tailEnd/>
          </a:ln>
          <a:effectLst/>
        </p:spPr>
        <p:txBody>
          <a:bodyPr wrap="none">
            <a:spAutoFit/>
          </a:bodyPr>
          <a:lstStyle/>
          <a:p>
            <a:r>
              <a:rPr lang="fr-FR" sz="2000" b="1">
                <a:solidFill>
                  <a:srgbClr val="0000FF"/>
                </a:solidFill>
              </a:rPr>
              <a:t>Recette 6 le carreau 1955</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74638"/>
            <a:ext cx="8147248" cy="1066130"/>
          </a:xfrm>
        </p:spPr>
        <p:txBody>
          <a:bodyPr>
            <a:normAutofit/>
          </a:bodyPr>
          <a:lstStyle/>
          <a:p>
            <a:r>
              <a:rPr lang="fr-FR" sz="3600" b="1" u="sng" dirty="0" smtClean="0"/>
              <a:t>Les enjeux urbanistiques du tourisme</a:t>
            </a:r>
            <a:endParaRPr lang="fr-FR" sz="3600" b="1" u="sng" dirty="0"/>
          </a:p>
        </p:txBody>
      </p:sp>
      <p:sp>
        <p:nvSpPr>
          <p:cNvPr id="3" name="Espace réservé du contenu 2"/>
          <p:cNvSpPr>
            <a:spLocks noGrp="1"/>
          </p:cNvSpPr>
          <p:nvPr>
            <p:ph sz="quarter" idx="1"/>
          </p:nvPr>
        </p:nvSpPr>
        <p:spPr>
          <a:xfrm>
            <a:off x="611560" y="1340767"/>
            <a:ext cx="8208912" cy="4896545"/>
          </a:xfrm>
        </p:spPr>
        <p:txBody>
          <a:bodyPr>
            <a:normAutofit fontScale="77500" lnSpcReduction="20000"/>
          </a:bodyPr>
          <a:lstStyle/>
          <a:p>
            <a:r>
              <a:rPr lang="fr-FR" sz="3100" b="1" dirty="0" smtClean="0"/>
              <a:t>Le tourisme est un secteur hautement capitalistique;</a:t>
            </a:r>
          </a:p>
          <a:p>
            <a:r>
              <a:rPr lang="fr-FR" sz="3100" b="1" dirty="0" smtClean="0"/>
              <a:t>Le tourisme est un savoir-faire et une science;</a:t>
            </a:r>
          </a:p>
          <a:p>
            <a:r>
              <a:rPr lang="fr-FR" sz="3100" b="1" dirty="0" smtClean="0"/>
              <a:t>Le tourisme est un secteur extrêmement vulnérable;</a:t>
            </a:r>
          </a:p>
          <a:p>
            <a:r>
              <a:rPr lang="fr-FR" sz="3100" b="1" dirty="0" smtClean="0"/>
              <a:t>Le </a:t>
            </a:r>
            <a:r>
              <a:rPr lang="fr-FR" sz="3100" b="1" dirty="0" smtClean="0"/>
              <a:t>tourisme facteur de spéculation foncière</a:t>
            </a:r>
          </a:p>
          <a:p>
            <a:r>
              <a:rPr lang="fr-FR" sz="3100" b="1" dirty="0" smtClean="0"/>
              <a:t>E tourisme est une activité saisonnière</a:t>
            </a:r>
          </a:p>
          <a:p>
            <a:r>
              <a:rPr lang="fr-FR" sz="3100" b="1" dirty="0" smtClean="0"/>
              <a:t>Le </a:t>
            </a:r>
            <a:r>
              <a:rPr lang="fr-FR" sz="3100" b="1" dirty="0" smtClean="0"/>
              <a:t>tourisme, un des facteurs de l’inefficience des documents d’urbanisme ( La pratique abusive de la dérogation</a:t>
            </a:r>
            <a:r>
              <a:rPr lang="fr-FR" sz="3100" b="1" dirty="0" smtClean="0"/>
              <a:t>)</a:t>
            </a:r>
            <a:endParaRPr lang="fr-FR" sz="3100" b="1" dirty="0"/>
          </a:p>
          <a:p>
            <a:r>
              <a:rPr lang="fr-FR" sz="3100" b="1" dirty="0" smtClean="0"/>
              <a:t>Le tourisme peut être un facteur de choc culturel entre le touriste et l’habitant</a:t>
            </a:r>
            <a:endParaRPr lang="fr-FR" sz="3100" b="1" dirty="0" smtClean="0"/>
          </a:p>
          <a:p>
            <a:r>
              <a:rPr lang="fr-FR" sz="3100" b="1" dirty="0" smtClean="0"/>
              <a:t>Le tourisme source d’un développement urbain non durable</a:t>
            </a:r>
            <a:r>
              <a:rPr lang="fr-FR" sz="3100" b="1" dirty="0" smtClean="0"/>
              <a:t>;</a:t>
            </a:r>
          </a:p>
          <a:p>
            <a:r>
              <a:rPr lang="fr-FR" sz="3100" b="1" dirty="0" smtClean="0"/>
              <a:t>Le tourisme grand consommateur d’eau, d’énergie et d’espace;</a:t>
            </a:r>
            <a:endParaRPr lang="fr-FR" sz="3100" b="1" dirty="0" smtClean="0"/>
          </a:p>
          <a:p>
            <a:r>
              <a:rPr lang="fr-FR" sz="3100" b="1" dirty="0" smtClean="0"/>
              <a:t>Le tourisme facteur de ségrégation socio-spatiale en milieu urbain</a:t>
            </a:r>
            <a:r>
              <a:rPr lang="fr-FR" sz="3100" b="1" dirty="0" smtClean="0"/>
              <a:t>.</a:t>
            </a:r>
          </a:p>
          <a:p>
            <a:endParaRPr lang="fr-FR" b="1" dirty="0"/>
          </a:p>
        </p:txBody>
      </p:sp>
      <p:sp>
        <p:nvSpPr>
          <p:cNvPr id="4" name="Espace réservé de la date 3"/>
          <p:cNvSpPr>
            <a:spLocks noGrp="1"/>
          </p:cNvSpPr>
          <p:nvPr>
            <p:ph type="dt" sz="half" idx="10"/>
          </p:nvPr>
        </p:nvSpPr>
        <p:spPr/>
        <p:txBody>
          <a:bodyPr/>
          <a:lstStyle/>
          <a:p>
            <a:fld id="{BD9FA47E-21ED-414F-B447-2EBAFEF2557B}"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CB2AB752-43EB-4FAB-9E9C-6FE4AD142DFA}" type="slidenum">
              <a:rPr lang="fr-FR" smtClean="0"/>
              <a:pPr/>
              <a:t>7</a:t>
            </a:fld>
            <a:endParaRPr lang="fr-FR"/>
          </a:p>
        </p:txBody>
      </p:sp>
      <p:sp>
        <p:nvSpPr>
          <p:cNvPr id="6" name="Espace réservé du pied de page 5"/>
          <p:cNvSpPr>
            <a:spLocks noGrp="1"/>
          </p:cNvSpPr>
          <p:nvPr>
            <p:ph type="ftr" sz="quarter" idx="11"/>
          </p:nvPr>
        </p:nvSpPr>
        <p:spPr/>
        <p:txBody>
          <a:bodyPr/>
          <a:lstStyle/>
          <a:p>
            <a:r>
              <a:rPr lang="fr-FR" smtClean="0"/>
              <a:t>Pr. Abdelaziz ADIDI</a:t>
            </a:r>
            <a:endParaRPr lang="fr-FR"/>
          </a:p>
        </p:txBody>
      </p:sp>
    </p:spTree>
    <p:extLst>
      <p:ext uri="{BB962C8B-B14F-4D97-AF65-F5344CB8AC3E}">
        <p14:creationId xmlns:p14="http://schemas.microsoft.com/office/powerpoint/2010/main" val="2544021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49_S_chage_Fours_de_clcination_1955"/>
          <p:cNvPicPr>
            <a:picLocks noChangeAspect="1" noChangeArrowheads="1"/>
          </p:cNvPicPr>
          <p:nvPr/>
        </p:nvPicPr>
        <p:blipFill>
          <a:blip r:embed="rId2"/>
          <a:srcRect/>
          <a:stretch>
            <a:fillRect/>
          </a:stretch>
        </p:blipFill>
        <p:spPr bwMode="auto">
          <a:xfrm>
            <a:off x="533400" y="520700"/>
            <a:ext cx="8153400" cy="5273675"/>
          </a:xfrm>
          <a:prstGeom prst="rect">
            <a:avLst/>
          </a:prstGeom>
          <a:noFill/>
        </p:spPr>
      </p:pic>
      <p:sp>
        <p:nvSpPr>
          <p:cNvPr id="17413" name="Rectangle 5"/>
          <p:cNvSpPr>
            <a:spLocks noChangeArrowheads="1"/>
          </p:cNvSpPr>
          <p:nvPr/>
        </p:nvSpPr>
        <p:spPr bwMode="auto">
          <a:xfrm>
            <a:off x="2514600" y="203200"/>
            <a:ext cx="4333875" cy="396875"/>
          </a:xfrm>
          <a:prstGeom prst="rect">
            <a:avLst/>
          </a:prstGeom>
          <a:noFill/>
          <a:ln w="9525">
            <a:noFill/>
            <a:miter lim="800000"/>
            <a:headEnd/>
            <a:tailEnd/>
          </a:ln>
          <a:effectLst/>
        </p:spPr>
        <p:txBody>
          <a:bodyPr wrap="none">
            <a:spAutoFit/>
          </a:bodyPr>
          <a:lstStyle/>
          <a:p>
            <a:r>
              <a:rPr lang="fr-FR" sz="2000" b="1">
                <a:solidFill>
                  <a:srgbClr val="0000FF"/>
                </a:solidFill>
              </a:rPr>
              <a:t>Séchage Fours de clcination_1955</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50_Recette_1_Le_carreau_1955"/>
          <p:cNvPicPr>
            <a:picLocks noChangeAspect="1" noChangeArrowheads="1"/>
          </p:cNvPicPr>
          <p:nvPr/>
        </p:nvPicPr>
        <p:blipFill>
          <a:blip r:embed="rId2"/>
          <a:srcRect/>
          <a:stretch>
            <a:fillRect/>
          </a:stretch>
        </p:blipFill>
        <p:spPr bwMode="auto">
          <a:xfrm>
            <a:off x="609600" y="685800"/>
            <a:ext cx="8001000" cy="5100638"/>
          </a:xfrm>
          <a:prstGeom prst="rect">
            <a:avLst/>
          </a:prstGeom>
          <a:noFill/>
        </p:spPr>
      </p:pic>
      <p:sp>
        <p:nvSpPr>
          <p:cNvPr id="18435" name="Rectangle 3"/>
          <p:cNvSpPr>
            <a:spLocks noChangeArrowheads="1"/>
          </p:cNvSpPr>
          <p:nvPr/>
        </p:nvSpPr>
        <p:spPr bwMode="auto">
          <a:xfrm>
            <a:off x="2743200" y="279400"/>
            <a:ext cx="3302000" cy="396875"/>
          </a:xfrm>
          <a:prstGeom prst="rect">
            <a:avLst/>
          </a:prstGeom>
          <a:noFill/>
          <a:ln w="9525">
            <a:noFill/>
            <a:miter lim="800000"/>
            <a:headEnd/>
            <a:tailEnd/>
          </a:ln>
          <a:effectLst/>
        </p:spPr>
        <p:txBody>
          <a:bodyPr wrap="none">
            <a:spAutoFit/>
          </a:bodyPr>
          <a:lstStyle/>
          <a:p>
            <a:r>
              <a:rPr lang="fr-FR" sz="2000" b="1">
                <a:solidFill>
                  <a:srgbClr val="0000FF"/>
                </a:solidFill>
              </a:rPr>
              <a:t>Recette 1 Le carreau 1955</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143116"/>
            <a:ext cx="8715436" cy="1643074"/>
          </a:xfrm>
          <a:solidFill>
            <a:schemeClr val="bg1"/>
          </a:solidFill>
          <a:ln>
            <a:solidFill>
              <a:schemeClr val="bg1"/>
            </a:solidFill>
          </a:ln>
        </p:spPr>
        <p:txBody>
          <a:bodyPr>
            <a:normAutofit fontScale="90000"/>
          </a:bodyPr>
          <a:lstStyle/>
          <a:p>
            <a:r>
              <a:rPr lang="fr-FR" b="1" dirty="0" smtClean="0"/>
              <a:t/>
            </a:r>
            <a:br>
              <a:rPr lang="fr-FR" b="1" dirty="0" smtClean="0"/>
            </a:br>
            <a:r>
              <a:rPr lang="fr-FR" b="1" dirty="0" smtClean="0"/>
              <a:t>V – </a:t>
            </a:r>
            <a:r>
              <a:rPr lang="fr-FR" b="1" dirty="0" smtClean="0"/>
              <a:t>Les villes minières marocaines peuvent-elles devenir des destinations touristiques ?</a:t>
            </a:r>
            <a:r>
              <a:rPr lang="fr-FR" b="1" dirty="0" smtClean="0"/>
              <a:t/>
            </a:r>
            <a:br>
              <a:rPr lang="fr-FR" b="1" dirty="0" smtClean="0"/>
            </a:br>
            <a:endParaRPr lang="fr-FR" dirty="0"/>
          </a:p>
        </p:txBody>
      </p:sp>
    </p:spTree>
    <p:extLst>
      <p:ext uri="{BB962C8B-B14F-4D97-AF65-F5344CB8AC3E}">
        <p14:creationId xmlns:p14="http://schemas.microsoft.com/office/powerpoint/2010/main" val="11449792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r>
              <a:rPr lang="fr-FR" b="1" dirty="0" smtClean="0"/>
              <a:t>L’activité minière marocaine a créé des villes monolithiques et monofonctionnelles;</a:t>
            </a:r>
          </a:p>
          <a:p>
            <a:r>
              <a:rPr lang="fr-FR" b="1" dirty="0" smtClean="0"/>
              <a:t>Aujourd’hui que des mines ont fermé ou fermeront dans les années à venir ou tout simplement sont en train de se déplacer loin des villes qu’elles ont sécrétées, la problématique de la reconversion se pose tant sur le plan politique qu’économique, social et qu’environnemental.</a:t>
            </a:r>
            <a:endParaRPr lang="fr-FR" b="1" dirty="0"/>
          </a:p>
        </p:txBody>
      </p:sp>
    </p:spTree>
    <p:extLst>
      <p:ext uri="{BB962C8B-B14F-4D97-AF65-F5344CB8AC3E}">
        <p14:creationId xmlns:p14="http://schemas.microsoft.com/office/powerpoint/2010/main" val="31348094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fontScale="92500" lnSpcReduction="10000"/>
          </a:bodyPr>
          <a:lstStyle/>
          <a:p>
            <a:r>
              <a:rPr lang="fr-FR" b="1" dirty="0" smtClean="0">
                <a:solidFill>
                  <a:srgbClr val="C00000"/>
                </a:solidFill>
              </a:rPr>
              <a:t>Le patrimoine culturel et urbanistique minier marocain subit une dégradation accrue à cause du laisser aller des compagnies minières et de l’indifférence des communes et des départements ministériels concernés (Energie et Mines et Culture).</a:t>
            </a:r>
          </a:p>
          <a:p>
            <a:pPr>
              <a:lnSpc>
                <a:spcPct val="110000"/>
              </a:lnSpc>
              <a:spcBef>
                <a:spcPts val="0"/>
              </a:spcBef>
            </a:pPr>
            <a:endParaRPr lang="fr-FR" b="1" dirty="0" smtClean="0"/>
          </a:p>
          <a:p>
            <a:r>
              <a:rPr lang="fr-FR" b="1" dirty="0" smtClean="0">
                <a:solidFill>
                  <a:srgbClr val="FF0000"/>
                </a:solidFill>
              </a:rPr>
              <a:t>C’est une mémoire collective qui témoigne d’une période cruciale de l’Histoire du Maroc qui est en train de se perdre.</a:t>
            </a:r>
            <a:endParaRPr lang="fr-FR" b="1" dirty="0">
              <a:solidFill>
                <a:srgbClr val="FF0000"/>
              </a:solidFill>
            </a:endParaRPr>
          </a:p>
        </p:txBody>
      </p:sp>
    </p:spTree>
    <p:extLst>
      <p:ext uri="{BB962C8B-B14F-4D97-AF65-F5344CB8AC3E}">
        <p14:creationId xmlns:p14="http://schemas.microsoft.com/office/powerpoint/2010/main" val="23511833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khouribga_porte"/>
          <p:cNvPicPr>
            <a:picLocks noChangeAspect="1" noChangeArrowheads="1"/>
          </p:cNvPicPr>
          <p:nvPr/>
        </p:nvPicPr>
        <p:blipFill>
          <a:blip r:embed="rId2"/>
          <a:srcRect/>
          <a:stretch>
            <a:fillRect/>
          </a:stretch>
        </p:blipFill>
        <p:spPr bwMode="auto">
          <a:xfrm>
            <a:off x="457200" y="762000"/>
            <a:ext cx="8001000" cy="5326063"/>
          </a:xfrm>
          <a:prstGeom prst="rect">
            <a:avLst/>
          </a:prstGeom>
          <a:noFill/>
        </p:spPr>
      </p:pic>
      <p:sp>
        <p:nvSpPr>
          <p:cNvPr id="37891" name="Rectangle 3"/>
          <p:cNvSpPr>
            <a:spLocks noChangeArrowheads="1"/>
          </p:cNvSpPr>
          <p:nvPr/>
        </p:nvSpPr>
        <p:spPr bwMode="auto">
          <a:xfrm>
            <a:off x="3581400" y="203200"/>
            <a:ext cx="2698750" cy="396875"/>
          </a:xfrm>
          <a:prstGeom prst="rect">
            <a:avLst/>
          </a:prstGeom>
          <a:noFill/>
          <a:ln w="9525">
            <a:noFill/>
            <a:miter lim="800000"/>
            <a:headEnd/>
            <a:tailEnd/>
          </a:ln>
          <a:effectLst/>
        </p:spPr>
        <p:txBody>
          <a:bodyPr wrap="none">
            <a:spAutoFit/>
          </a:bodyPr>
          <a:lstStyle/>
          <a:p>
            <a:r>
              <a:rPr lang="fr-FR" sz="2000" b="1">
                <a:solidFill>
                  <a:srgbClr val="0000FF"/>
                </a:solidFill>
              </a:rPr>
              <a:t>KHOURIBGA PORTE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89089" name="Object 1"/>
          <p:cNvGraphicFramePr>
            <a:graphicFrameLocks noChangeAspect="1"/>
          </p:cNvGraphicFramePr>
          <p:nvPr/>
        </p:nvGraphicFramePr>
        <p:xfrm>
          <a:off x="1071538" y="1500174"/>
          <a:ext cx="2886075" cy="1895475"/>
        </p:xfrm>
        <a:graphic>
          <a:graphicData uri="http://schemas.openxmlformats.org/presentationml/2006/ole">
            <mc:AlternateContent xmlns:mc="http://schemas.openxmlformats.org/markup-compatibility/2006">
              <mc:Choice xmlns:v="urn:schemas-microsoft-com:vml" Requires="v">
                <p:oleObj spid="_x0000_s89182" r:id="rId3" imgW="7790476" imgH="5106113" progId="">
                  <p:embed/>
                </p:oleObj>
              </mc:Choice>
              <mc:Fallback>
                <p:oleObj r:id="rId3" imgW="7790476" imgH="510611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38" y="1500174"/>
                        <a:ext cx="2886075" cy="189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90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89091" name="Object 3"/>
          <p:cNvGraphicFramePr>
            <a:graphicFrameLocks noChangeAspect="1"/>
          </p:cNvGraphicFramePr>
          <p:nvPr/>
        </p:nvGraphicFramePr>
        <p:xfrm>
          <a:off x="4714876" y="1571612"/>
          <a:ext cx="2876550" cy="1943100"/>
        </p:xfrm>
        <a:graphic>
          <a:graphicData uri="http://schemas.openxmlformats.org/presentationml/2006/ole">
            <mc:AlternateContent xmlns:mc="http://schemas.openxmlformats.org/markup-compatibility/2006">
              <mc:Choice xmlns:v="urn:schemas-microsoft-com:vml" Requires="v">
                <p:oleObj spid="_x0000_s89183" r:id="rId5" imgW="7582958" imgH="5144218" progId="">
                  <p:embed/>
                </p:oleObj>
              </mc:Choice>
              <mc:Fallback>
                <p:oleObj r:id="rId5" imgW="7582958" imgH="5144218"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6" y="1571612"/>
                        <a:ext cx="2876550" cy="194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90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89093" name="Object 5"/>
          <p:cNvGraphicFramePr>
            <a:graphicFrameLocks noChangeAspect="1"/>
          </p:cNvGraphicFramePr>
          <p:nvPr/>
        </p:nvGraphicFramePr>
        <p:xfrm>
          <a:off x="1071538" y="3857628"/>
          <a:ext cx="2867025" cy="1933575"/>
        </p:xfrm>
        <a:graphic>
          <a:graphicData uri="http://schemas.openxmlformats.org/presentationml/2006/ole">
            <mc:AlternateContent xmlns:mc="http://schemas.openxmlformats.org/markup-compatibility/2006">
              <mc:Choice xmlns:v="urn:schemas-microsoft-com:vml" Requires="v">
                <p:oleObj spid="_x0000_s89184" r:id="rId7" imgW="7714286" imgH="5144218" progId="">
                  <p:embed/>
                </p:oleObj>
              </mc:Choice>
              <mc:Fallback>
                <p:oleObj r:id="rId7" imgW="7714286" imgH="5144218"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538" y="3857628"/>
                        <a:ext cx="2867025" cy="193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90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89095" name="Object 7"/>
          <p:cNvGraphicFramePr>
            <a:graphicFrameLocks noChangeAspect="1"/>
          </p:cNvGraphicFramePr>
          <p:nvPr/>
        </p:nvGraphicFramePr>
        <p:xfrm>
          <a:off x="4857752" y="3786190"/>
          <a:ext cx="2886075" cy="2162175"/>
        </p:xfrm>
        <a:graphic>
          <a:graphicData uri="http://schemas.openxmlformats.org/presentationml/2006/ole">
            <mc:AlternateContent xmlns:mc="http://schemas.openxmlformats.org/markup-compatibility/2006">
              <mc:Choice xmlns:v="urn:schemas-microsoft-com:vml" Requires="v">
                <p:oleObj spid="_x0000_s89185" r:id="rId9" imgW="6095238" imgH="4571429" progId="">
                  <p:embed/>
                </p:oleObj>
              </mc:Choice>
              <mc:Fallback>
                <p:oleObj r:id="rId9" imgW="6095238" imgH="4571429" progId="">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7752" y="3786190"/>
                        <a:ext cx="2886075" cy="2162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ZoneTexte 9"/>
          <p:cNvSpPr txBox="1"/>
          <p:nvPr/>
        </p:nvSpPr>
        <p:spPr>
          <a:xfrm>
            <a:off x="714348" y="642918"/>
            <a:ext cx="7500990" cy="523220"/>
          </a:xfrm>
          <a:prstGeom prst="rect">
            <a:avLst/>
          </a:prstGeom>
          <a:noFill/>
        </p:spPr>
        <p:txBody>
          <a:bodyPr wrap="square" rtlCol="0">
            <a:spAutoFit/>
          </a:bodyPr>
          <a:lstStyle/>
          <a:p>
            <a:pPr algn="ctr"/>
            <a:r>
              <a:rPr lang="fr-FR" sz="2800" b="1" dirty="0" smtClean="0"/>
              <a:t>Khouribga : Ancienne médina du Séchage</a:t>
            </a:r>
            <a:endParaRPr lang="fr-FR" sz="2800" b="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340" y="1611313"/>
            <a:ext cx="241935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683490"/>
            <a:ext cx="5058562" cy="332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8465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92505"/>
            <a:ext cx="4156523" cy="278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692505"/>
            <a:ext cx="3980381" cy="270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7274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764704"/>
            <a:ext cx="7488832" cy="5909310"/>
          </a:xfrm>
          <a:prstGeom prst="rect">
            <a:avLst/>
          </a:prstGeom>
        </p:spPr>
        <p:txBody>
          <a:bodyPr wrap="square">
            <a:spAutoFit/>
          </a:bodyPr>
          <a:lstStyle/>
          <a:p>
            <a:r>
              <a:rPr lang="fr-FR" sz="2400" b="1" dirty="0" smtClean="0"/>
              <a:t>Pour remédier à l’affaiblissement de son rôle social et l’éventuel fermeture de la mine, le Groupe OCP en visage de créer des « villes vertes » à Khouribga et </a:t>
            </a:r>
            <a:r>
              <a:rPr lang="fr-FR" sz="2400" b="1" dirty="0" err="1" smtClean="0"/>
              <a:t>Benguerir</a:t>
            </a:r>
            <a:r>
              <a:rPr lang="fr-FR" sz="2400" b="1" dirty="0" smtClean="0"/>
              <a:t>.</a:t>
            </a:r>
          </a:p>
          <a:p>
            <a:r>
              <a:rPr lang="fr-FR" sz="2400" b="1" dirty="0" smtClean="0"/>
              <a:t>Ce projet consiste </a:t>
            </a:r>
            <a:r>
              <a:rPr lang="fr-FR" sz="2400" b="1" dirty="0"/>
              <a:t>en la réalisation d’une cité résidentielle et d’un méga-parc d’attractions </a:t>
            </a:r>
            <a:r>
              <a:rPr lang="fr-FR" sz="2400" b="1" dirty="0" smtClean="0"/>
              <a:t>régional. </a:t>
            </a:r>
          </a:p>
          <a:p>
            <a:r>
              <a:rPr lang="fr-FR" sz="2400" b="1" dirty="0" smtClean="0"/>
              <a:t>Le </a:t>
            </a:r>
            <a:r>
              <a:rPr lang="fr-FR" sz="2400" b="1" dirty="0"/>
              <a:t>projet se compose notamment d’un complexe socioculturel, d’une Cité du développement durable, d’un Musée de la Mine, Musée de la Paléontologie, Eco Musée, grande esplanade… Et aussi un complexe résidentiel et touristique, un résidentiel collectif et individuel, une Médiathèque, un Parc urbain public, un théâtre de plein air, un centre administratif, une pépinière d’entreprise, un centre de congrès, villages de vacances, </a:t>
            </a:r>
            <a:r>
              <a:rPr lang="fr-FR" sz="2400" b="1" dirty="0" smtClean="0"/>
              <a:t>hôtels…regroupant </a:t>
            </a:r>
            <a:r>
              <a:rPr lang="fr-FR" sz="2400" b="1" dirty="0"/>
              <a:t>plusieurs activités à vocation culturelle, sportive et ludique</a:t>
            </a:r>
            <a:r>
              <a:rPr lang="fr-FR" sz="2400" b="1" dirty="0" smtClean="0"/>
              <a:t>.</a:t>
            </a:r>
          </a:p>
          <a:p>
            <a:endParaRPr lang="fr-FR" dirty="0"/>
          </a:p>
        </p:txBody>
      </p:sp>
    </p:spTree>
    <p:extLst>
      <p:ext uri="{BB962C8B-B14F-4D97-AF65-F5344CB8AC3E}">
        <p14:creationId xmlns:p14="http://schemas.microsoft.com/office/powerpoint/2010/main" val="1618761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071678"/>
            <a:ext cx="8715436" cy="1428760"/>
          </a:xfrm>
          <a:solidFill>
            <a:schemeClr val="bg1"/>
          </a:solidFill>
          <a:ln>
            <a:solidFill>
              <a:schemeClr val="bg1"/>
            </a:solidFill>
          </a:ln>
        </p:spPr>
        <p:txBody>
          <a:bodyPr>
            <a:normAutofit fontScale="90000"/>
          </a:bodyPr>
          <a:lstStyle/>
          <a:p>
            <a:r>
              <a:rPr lang="fr-FR" b="1" dirty="0" smtClean="0"/>
              <a:t/>
            </a:r>
            <a:br>
              <a:rPr lang="fr-FR" b="1" dirty="0" smtClean="0"/>
            </a:br>
            <a:r>
              <a:rPr lang="fr-FR" b="1" dirty="0" smtClean="0"/>
              <a:t>I</a:t>
            </a:r>
            <a:r>
              <a:rPr lang="fr-FR" dirty="0" smtClean="0"/>
              <a:t> - </a:t>
            </a:r>
            <a:r>
              <a:rPr lang="fr-FR" b="1" dirty="0" smtClean="0"/>
              <a:t> La mine, la ville et  le patrimoine : quelle relation ?</a:t>
            </a:r>
            <a:br>
              <a:rPr lang="fr-FR" b="1" dirty="0" smtClean="0"/>
            </a:br>
            <a:endParaRPr lang="fr-F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2720" y="1988840"/>
            <a:ext cx="8280920" cy="3108543"/>
          </a:xfrm>
          <a:prstGeom prst="rect">
            <a:avLst/>
          </a:prstGeom>
        </p:spPr>
        <p:txBody>
          <a:bodyPr wrap="square">
            <a:spAutoFit/>
          </a:bodyPr>
          <a:lstStyle/>
          <a:p>
            <a:r>
              <a:rPr lang="fr-FR" sz="2800" b="1" dirty="0"/>
              <a:t>… Dans le cadre de l’encouragement du tourisme scientifique, ce projet sera intégré dans un circuit touristique novateur composé d’un musée de la mine, en cours de réalisation par l'OCP, et qui va retracer l’histoire de l’exploitation du phosphate au niveau de la région ainsi que l’histoire de l’évolution de la ville de Khouribga. </a:t>
            </a:r>
            <a:endParaRPr lang="fr-FR" sz="2800" dirty="0"/>
          </a:p>
        </p:txBody>
      </p:sp>
    </p:spTree>
    <p:extLst>
      <p:ext uri="{BB962C8B-B14F-4D97-AF65-F5344CB8AC3E}">
        <p14:creationId xmlns:p14="http://schemas.microsoft.com/office/powerpoint/2010/main" val="25457466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124744"/>
            <a:ext cx="7344816" cy="4893647"/>
          </a:xfrm>
          <a:prstGeom prst="rect">
            <a:avLst/>
          </a:prstGeom>
        </p:spPr>
        <p:txBody>
          <a:bodyPr wrap="square">
            <a:spAutoFit/>
          </a:bodyPr>
          <a:lstStyle/>
          <a:p>
            <a:r>
              <a:rPr lang="fr-FR" sz="2400" b="1" dirty="0"/>
              <a:t>En outre, c’est dans une galerie souterraine que sera reconstituée un tronçon de la mine afin de recréer pour le visiteur l'ambiance réelle d’une mine souterraine. Une tranchée témoin pour la visualisation de la stratigraphie du bassin minier et des divers stades de l’exploitation du phosphate sera également aménagée. </a:t>
            </a:r>
            <a:endParaRPr lang="fr-FR" sz="2400" b="1" dirty="0" smtClean="0"/>
          </a:p>
          <a:p>
            <a:endParaRPr lang="fr-FR" sz="2400" b="1" dirty="0"/>
          </a:p>
          <a:p>
            <a:r>
              <a:rPr lang="fr-FR" sz="2400" b="1" dirty="0" smtClean="0"/>
              <a:t>Le </a:t>
            </a:r>
            <a:r>
              <a:rPr lang="fr-FR" sz="2400" b="1" dirty="0"/>
              <a:t>projet comporte également une réserve forestière créée par la plantation de 2.300.000 arbres sur une superficie de 2.600 ha au niveau des sites miniers exploités en vue d’encourager l’écotourisme à travers son amodiation et l’introduction d’espèces animales en voie d'extinction</a:t>
            </a:r>
            <a:endParaRPr lang="fr-FR" sz="2400" dirty="0"/>
          </a:p>
        </p:txBody>
      </p:sp>
    </p:spTree>
    <p:extLst>
      <p:ext uri="{BB962C8B-B14F-4D97-AF65-F5344CB8AC3E}">
        <p14:creationId xmlns:p14="http://schemas.microsoft.com/office/powerpoint/2010/main" val="8003587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b="1" dirty="0" smtClean="0"/>
              <a:t>Plan-masse de la « Mine Verte » à Khouribga</a:t>
            </a:r>
            <a:endParaRPr lang="fr-FR" b="1"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6450"/>
            <a:ext cx="97536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49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smtClean="0"/>
              <a:t>Plan-masse de « la ville verte » de </a:t>
            </a:r>
            <a:r>
              <a:rPr lang="fr-FR" sz="2800" b="1" dirty="0" err="1" smtClean="0"/>
              <a:t>Benguerir</a:t>
            </a:r>
            <a:endParaRPr lang="fr-FR" sz="2800" b="1" dirty="0"/>
          </a:p>
        </p:txBody>
      </p:sp>
      <p:sp>
        <p:nvSpPr>
          <p:cNvPr id="3" name="Espace réservé du contenu 2"/>
          <p:cNvSpPr>
            <a:spLocks noGrp="1"/>
          </p:cNvSpPr>
          <p:nvPr>
            <p:ph idx="1"/>
          </p:nvPr>
        </p:nvSpPr>
        <p:spPr/>
        <p:txBody>
          <a:bodyPr/>
          <a:lstStyle/>
          <a:p>
            <a:endParaRPr lang="fr-FR"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212596"/>
            <a:ext cx="4392488" cy="500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0597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Lac artificiel dans la zone minière de Khouribga</a:t>
            </a:r>
            <a:endParaRPr lang="fr-FR" b="1" dirty="0"/>
          </a:p>
        </p:txBody>
      </p:sp>
      <p:sp>
        <p:nvSpPr>
          <p:cNvPr id="3" name="Espace réservé du contenu 2"/>
          <p:cNvSpPr>
            <a:spLocks noGrp="1"/>
          </p:cNvSpPr>
          <p:nvPr>
            <p:ph idx="1"/>
          </p:nvPr>
        </p:nvSpPr>
        <p:spPr/>
        <p:txBody>
          <a:bodyPr/>
          <a:lstStyle/>
          <a:p>
            <a:endParaRPr lang="fr-FR" dirty="0"/>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80133"/>
            <a:ext cx="6768752" cy="448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8341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06" y="2143116"/>
            <a:ext cx="8677058" cy="3086084"/>
          </a:xfrm>
          <a:solidFill>
            <a:schemeClr val="bg1"/>
          </a:solidFill>
          <a:ln>
            <a:solidFill>
              <a:schemeClr val="bg1"/>
            </a:solidFill>
          </a:ln>
        </p:spPr>
        <p:txBody>
          <a:bodyPr>
            <a:normAutofit fontScale="90000"/>
          </a:bodyPr>
          <a:lstStyle/>
          <a:p>
            <a:r>
              <a:rPr lang="fr-FR" b="1" dirty="0" smtClean="0"/>
              <a:t/>
            </a:r>
            <a:br>
              <a:rPr lang="fr-FR" b="1" dirty="0" smtClean="0"/>
            </a:br>
            <a:r>
              <a:rPr lang="fr-FR" b="1" dirty="0" smtClean="0"/>
              <a:t>Quelle réhabilitation et valorisation du patrimoine culturel minier marocain </a:t>
            </a:r>
            <a:r>
              <a:rPr lang="fr-FR" b="1" dirty="0" smtClean="0"/>
              <a:t>?</a:t>
            </a:r>
            <a:br>
              <a:rPr lang="fr-FR" b="1" dirty="0" smtClean="0"/>
            </a:br>
            <a:r>
              <a:rPr lang="fr-FR" b="1" dirty="0" smtClean="0"/>
              <a:t>Peut-on transformer des villes qui ont créées pour reproduire la force du travail en villes touristiques ?</a:t>
            </a:r>
            <a:r>
              <a:rPr lang="fr-FR" b="1" dirty="0" smtClean="0"/>
              <a:t/>
            </a:r>
            <a:br>
              <a:rPr lang="fr-FR" b="1" dirty="0" smtClean="0"/>
            </a:br>
            <a:endParaRPr lang="fr-FR" dirty="0"/>
          </a:p>
        </p:txBody>
      </p:sp>
      <p:sp>
        <p:nvSpPr>
          <p:cNvPr id="3" name="ZoneTexte 2"/>
          <p:cNvSpPr txBox="1"/>
          <p:nvPr/>
        </p:nvSpPr>
        <p:spPr>
          <a:xfrm>
            <a:off x="2357422" y="1000108"/>
            <a:ext cx="4572032" cy="707886"/>
          </a:xfrm>
          <a:prstGeom prst="rect">
            <a:avLst/>
          </a:prstGeom>
          <a:noFill/>
        </p:spPr>
        <p:txBody>
          <a:bodyPr wrap="square" rtlCol="0">
            <a:spAutoFit/>
          </a:bodyPr>
          <a:lstStyle/>
          <a:p>
            <a:r>
              <a:rPr lang="fr-FR" sz="4000" b="1" dirty="0" smtClean="0">
                <a:solidFill>
                  <a:srgbClr val="C00000"/>
                </a:solidFill>
              </a:rPr>
              <a:t>CONCLUSION :</a:t>
            </a:r>
            <a:endParaRPr lang="fr-FR" sz="4000" b="1" dirty="0">
              <a:solidFill>
                <a:srgbClr val="C0000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10000"/>
          </a:bodyPr>
          <a:lstStyle/>
          <a:p>
            <a:r>
              <a:rPr lang="fr-FR" b="1" dirty="0" smtClean="0">
                <a:solidFill>
                  <a:srgbClr val="FF0000"/>
                </a:solidFill>
              </a:rPr>
              <a:t>Oui, à condition de </a:t>
            </a:r>
            <a:r>
              <a:rPr lang="fr-FR" b="1" dirty="0" smtClean="0">
                <a:solidFill>
                  <a:srgbClr val="FF0000"/>
                </a:solidFill>
              </a:rPr>
              <a:t>mettre en place une stratégie d’intervention visant à réhabiliter et valoriser les espaces miniers en les considérant comme composante du patrimoine culturel national.</a:t>
            </a:r>
          </a:p>
          <a:p>
            <a:r>
              <a:rPr lang="fr-FR" b="1" dirty="0" smtClean="0">
                <a:solidFill>
                  <a:srgbClr val="C00000"/>
                </a:solidFill>
              </a:rPr>
              <a:t>La réhabilitation et la valorisation peut prendre plusieurs formes : préservation du cachet architectural et urbanistique, musées miniers, reconversion en espaces culturels, sportifs ou éducatifs, …etc.</a:t>
            </a:r>
            <a:endParaRPr lang="fr-FR" b="1" dirty="0">
              <a:solidFill>
                <a:srgbClr val="C00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000239"/>
            <a:ext cx="8229600" cy="2500331"/>
          </a:xfrm>
        </p:spPr>
        <p:txBody>
          <a:bodyPr>
            <a:normAutofit lnSpcReduction="10000"/>
          </a:bodyPr>
          <a:lstStyle/>
          <a:p>
            <a:pPr algn="ctr">
              <a:buNone/>
            </a:pPr>
            <a:endParaRPr lang="fr-FR" b="1" dirty="0" smtClean="0"/>
          </a:p>
          <a:p>
            <a:pPr algn="ctr">
              <a:buNone/>
            </a:pPr>
            <a:r>
              <a:rPr lang="fr-FR" sz="6000" b="1" dirty="0" smtClean="0">
                <a:solidFill>
                  <a:srgbClr val="00B050"/>
                </a:solidFill>
                <a:latin typeface="Brush Script MT" pitchFamily="66" charset="0"/>
                <a:cs typeface="Andalus" pitchFamily="2" charset="-78"/>
              </a:rPr>
              <a:t>MERCI DE VOTRE ATTENTION</a:t>
            </a:r>
            <a:endParaRPr lang="fr-FR" sz="6000" b="1" dirty="0">
              <a:solidFill>
                <a:srgbClr val="00B050"/>
              </a:solidFill>
              <a:latin typeface="Brush Script MT" pitchFamily="66" charset="0"/>
              <a:cs typeface="Andalus" pitchFamily="2" charset="-7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b="1" dirty="0" smtClean="0"/>
              <a:t>Contrairement au tourisme, l’activité minière ne choisit pas sa localisation;</a:t>
            </a:r>
          </a:p>
          <a:p>
            <a:r>
              <a:rPr lang="fr-FR" b="1" dirty="0" smtClean="0"/>
              <a:t>La production minière à grande échelle donne souvent naissance, ex-nihilo, à une ou plusieurs concentrations urbaines qui se singularisent par leur morphologie, leurs structures intra urbaines et leurs fonctions sociales et territoriales. </a:t>
            </a:r>
            <a:endParaRPr lang="fr-FR" b="1" dirty="0"/>
          </a:p>
        </p:txBody>
      </p:sp>
      <p:sp>
        <p:nvSpPr>
          <p:cNvPr id="4" name="Espace réservé de la date 3"/>
          <p:cNvSpPr>
            <a:spLocks noGrp="1"/>
          </p:cNvSpPr>
          <p:nvPr>
            <p:ph type="dt" sz="half" idx="10"/>
          </p:nvPr>
        </p:nvSpPr>
        <p:spPr/>
        <p:txBody>
          <a:bodyPr/>
          <a:lstStyle/>
          <a:p>
            <a:fld id="{43EF282A-43DB-4104-85C3-723D678217D8}" type="datetime1">
              <a:rPr lang="fr-FR" smtClean="0"/>
              <a:pPr/>
              <a:t>03/10/2015</a:t>
            </a:fld>
            <a:endParaRPr lang="fr-FR"/>
          </a:p>
        </p:txBody>
      </p:sp>
      <p:sp>
        <p:nvSpPr>
          <p:cNvPr id="5" name="Espace réservé du numéro de diapositive 4"/>
          <p:cNvSpPr>
            <a:spLocks noGrp="1"/>
          </p:cNvSpPr>
          <p:nvPr>
            <p:ph type="sldNum" sz="quarter" idx="12"/>
          </p:nvPr>
        </p:nvSpPr>
        <p:spPr/>
        <p:txBody>
          <a:bodyPr/>
          <a:lstStyle/>
          <a:p>
            <a:fld id="{3A7F9B91-6564-482C-A8A8-0F0AC16E0F2E}" type="slidenum">
              <a:rPr lang="fr-FR" smtClean="0"/>
              <a:pPr/>
              <a:t>9</a:t>
            </a:fld>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801</TotalTime>
  <Words>1828</Words>
  <Application>Microsoft Office PowerPoint</Application>
  <PresentationFormat>Affichage à l'écran (4:3)</PresentationFormat>
  <Paragraphs>247</Paragraphs>
  <Slides>87</Slides>
  <Notes>2</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87</vt:i4>
      </vt:variant>
    </vt:vector>
  </HeadingPairs>
  <TitlesOfParts>
    <vt:vector size="89" baseType="lpstr">
      <vt:lpstr>Thème Office</vt:lpstr>
      <vt:lpstr>Image bitmap</vt:lpstr>
      <vt:lpstr>Séminaire international  « TOURISME, URBANISME ET VILLE EN PERSPECTIVE »  Constantine du 03 au 05 Octobre 2015</vt:lpstr>
      <vt:lpstr>Principaux axes de l’exposé</vt:lpstr>
      <vt:lpstr>INTRODUCTION :</vt:lpstr>
      <vt:lpstr>Présentation PowerPoint</vt:lpstr>
      <vt:lpstr>L’urbanisme est un facteur d’attractivité et de compétitivité touristique, comme l’activité touristique peut être un facteur d’urbanisation et de développement urbain.</vt:lpstr>
      <vt:lpstr> </vt:lpstr>
      <vt:lpstr>Les enjeux urbanistiques du tourisme</vt:lpstr>
      <vt:lpstr> I -  La mine, la ville et  le patrimoine : quelle relation ? </vt:lpstr>
      <vt:lpstr>Présentation PowerPoint</vt:lpstr>
      <vt:lpstr>Présentation PowerPoint</vt:lpstr>
      <vt:lpstr> II - Le patrimoine minier dans le monde : une mémoire collective  </vt:lpstr>
      <vt:lpstr>Présentation PowerPoint</vt:lpstr>
      <vt:lpstr>Présentation PowerPoint</vt:lpstr>
      <vt:lpstr>Présentation PowerPoint</vt:lpstr>
      <vt:lpstr>CORON (cité minière)</vt:lpstr>
      <vt:lpstr>Présentation PowerPoint</vt:lpstr>
      <vt:lpstr>Présentation PowerPoint</vt:lpstr>
      <vt:lpstr>Présentation PowerPoint</vt:lpstr>
      <vt:lpstr>Nord-Pas- Calais (France)</vt:lpstr>
      <vt:lpstr> Pologne: KWK Wieczorek (Silésie) </vt:lpstr>
      <vt:lpstr> Chevalements en béton : Eisden : Belgique</vt:lpstr>
      <vt:lpstr> Allemagne: Zeche Westerholt (Ruhr) </vt:lpstr>
      <vt:lpstr>Bureaux de la Compagnie Minière : Eisden : Belgique</vt:lpstr>
      <vt:lpstr>Présentation PowerPoint</vt:lpstr>
      <vt:lpstr>Visite d’une galerie souterraine</vt:lpstr>
      <vt:lpstr>Présentation PowerPoint</vt:lpstr>
      <vt:lpstr>Pistes de ski sur des terrils</vt:lpstr>
      <vt:lpstr> II - Aux origines du patrimoine culturel minier marocain ; </vt:lpstr>
      <vt:lpstr>Le Maroc est un pays minier de par l’histoire et la géographie :</vt:lpstr>
      <vt:lpstr>…De par l’Histoire</vt:lpstr>
      <vt:lpstr>TAMDOULT : mine d’argent</vt:lpstr>
      <vt:lpstr>Ancien site de Tamdoult</vt:lpstr>
      <vt:lpstr>Présentation PowerPoint</vt:lpstr>
      <vt:lpstr>Présentation PowerPoint</vt:lpstr>
      <vt:lpstr>…De par la géographie</vt:lpstr>
      <vt:lpstr>La mine a été le principal vecteur des transformations socio-spatiales dans les zones de production durant la période coloniale</vt:lpstr>
      <vt:lpstr>Présentation PowerPoint</vt:lpstr>
      <vt:lpstr>Présentation PowerPoint</vt:lpstr>
      <vt:lpstr>Présentation PowerPoint</vt:lpstr>
      <vt:lpstr>Présentation PowerPoint</vt:lpstr>
      <vt:lpstr>Présentation PowerPoint</vt:lpstr>
      <vt:lpstr>Présentation PowerPoint</vt:lpstr>
      <vt:lpstr>Jerada</vt:lpstr>
      <vt:lpstr>S’il y a une activité minière qui a conduit à des bouleversements socio-spatiaux irréversibles et qui a surtout produit une urbanisation durable dans les zones de production, c’est bien  le phosphate.  </vt:lpstr>
      <vt:lpstr>L’exploitation des gisements de phosphate dans les zones de Oulad Abdoune et Gantour a été le principal vecteur de l’urbanisation:</vt:lpstr>
      <vt:lpstr> III - Spécificités urbanistiques des villes minières marocaines;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 – Les villes minières marocaines peuvent-elles devenir des destinations touristiques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Plan-masse de « la ville verte » de Benguerir</vt:lpstr>
      <vt:lpstr>Lac artificiel dans la zone minière de Khouribga</vt:lpstr>
      <vt:lpstr> Quelle réhabilitation et valorisation du patrimoine culturel minier marocain ? Peut-on transformer des villes qui ont créées pour reproduire la force du travail en villes touristiques ? </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mines et les villes minières marocaines : une mémoire collective et un patrimoine urbanistique à préserver</dc:title>
  <dc:creator> </dc:creator>
  <cp:lastModifiedBy>Windows User</cp:lastModifiedBy>
  <cp:revision>70</cp:revision>
  <cp:lastPrinted>2015-05-14T17:28:22Z</cp:lastPrinted>
  <dcterms:created xsi:type="dcterms:W3CDTF">2014-04-02T15:13:20Z</dcterms:created>
  <dcterms:modified xsi:type="dcterms:W3CDTF">2015-10-03T21:07:52Z</dcterms:modified>
</cp:coreProperties>
</file>